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Humanitas is a Latin word translated as "humanity," but its Roman sense ran deeper, covering both kindness toward others and education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Originally humanus meant chiefly being kind to others. With Cicero, in the 1st century BC, the term widens to include liberal education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Formal Roman schooling began at age seven. Around age ten or eleven, students moved on to the grammaticus, mostly if they came from wealthier families. From age 15, with the toga of manhood, they moved on to the rhetor.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first stage, the litterator carved the alphabet into a wooden board for the child to trace. With the grammaticus, besides more advanced reading and writing, students studied Greek, music, philosophy, astronomy and natural science. With the rhetor, they learned public speaking, alongside law and Roman politics, plus astronomy, geography, literature, philosophy, music and mythology.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stages of Roman schooling, in order: the litterator at age seven, the grammaticus around age ten or eleven, the rhetor from age 15, with the toga of manhood.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Discipline was generally harsh, as suggested by a line from Juvenal about a hand pulled back from the ferula, the rod used to punish pupils.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Girls mostly attended the first level of schooling and rarely went further, because they tended to marry young in their teens: a path that stopped early for most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the litterator: at the first stage, he carved the alphabet into a wooden board for the child to trace. Next question for the class: at what age did students move on to the rhetor?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Roman humanitas starts as kindness and widens, with Cicero, into liberal education — an idea that Roman schooling, across its three stages, made concrete every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Roman Education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kindness to classroom, in three stages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WORD, TWO MEANINGS</a:t>
            </a:r>
            <a:endParaRPr lang="en-US" sz="1300" dirty="0"/>
          </a:p>
        </p:txBody>
      </p:sp>
      <p:sp>
        <p:nvSpPr>
          <p:cNvPr id="3" name="Shape 1"/>
          <p:cNvSpPr/>
          <p:nvPr/>
        </p:nvSpPr>
        <p:spPr>
          <a:xfrm>
            <a:off x="3082239" y="1737208"/>
            <a:ext cx="365064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did being human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actually require, for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Roman?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CICERO TO THE ROMAN CLASSROOM</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humanitas means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Elementary school, with the litterator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grammaticus and the rhetor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was left out of the later stages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LITTERATOR, GRAMMATICUS, RHETOR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old, starting age</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the litterator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old, grammaticus age</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mostly wealthier families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old, rhetor age</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the toga of manhood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STOPS ALONG THE ROMAN CURRICULUM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Litterator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alphabet on a wooden board</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Grammaticus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Greek, music, philosophy, astronomy</a:t>
            </a:r>
            <a:endParaRPr lang="en-US" sz="1400" dirty="0"/>
          </a:p>
        </p:txBody>
      </p:sp>
      <p:sp>
        <p:nvSpPr>
          <p:cNvPr id="8" name="Shape 6"/>
          <p:cNvSpPr/>
          <p:nvPr/>
        </p:nvSpPr>
        <p:spPr>
          <a:xfrm>
            <a:off x="7598664"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62025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Rhetor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public speaking, law, politics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STAGE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Litterator</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years old</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Alphabet on a wooden board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STAGE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Grammaticus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10-11</a:t>
            </a:r>
            <a:pPr indent="0" marL="0">
              <a:buNone/>
            </a:pPr>
            <a:r>
              <a:rPr lang="en-US" sz="1600" b="1" dirty="0">
                <a:solidFill>
                  <a:schemeClr val="bg1"/>
                </a:solidFill>
                <a:latin typeface="+mj-lt" pitchFamily="34" charset="0"/>
                <a:ea typeface="+mj-lt" pitchFamily="34" charset="-122"/>
                <a:cs typeface="+mj-lt" pitchFamily="34" charset="-120"/>
              </a:rPr>
              <a:t> years old</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Greek, music, science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THIRD STAGE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Rhetor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15</a:t>
            </a:r>
            <a:pPr indent="0" marL="0">
              <a:buNone/>
            </a:pPr>
            <a:r>
              <a:rPr lang="en-US" sz="1600" b="1" dirty="0">
                <a:solidFill>
                  <a:schemeClr val="accent1"/>
                </a:solidFill>
                <a:latin typeface="+mj-lt" pitchFamily="34" charset="0"/>
                <a:ea typeface="+mj-lt" pitchFamily="34" charset="-122"/>
                <a:cs typeface="+mj-lt" pitchFamily="34" charset="-120"/>
              </a:rPr>
              <a:t> years old</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Oratory, law, politics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LINE FROM JUVENAL</a:t>
            </a:r>
            <a:endParaRPr lang="en-US" sz="1300" dirty="0"/>
          </a:p>
        </p:txBody>
      </p:sp>
      <p:sp>
        <p:nvSpPr>
          <p:cNvPr id="3" name="Shape 1"/>
          <p:cNvSpPr/>
          <p:nvPr/>
        </p:nvSpPr>
        <p:spPr>
          <a:xfrm>
            <a:off x="2560320" y="2843632"/>
            <a:ext cx="516051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Just how strict was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Roman elementary school?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GIRLS, MOSTLY AT THE FIRST LEVEL</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Girls mostly attended the first level of schooling, rarely further.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Sources link the gap to marriage, which for many came early, in their teens.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taught by carving the alphabet into a wooden board?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grammaticus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rhetor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litterator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recaplica.com/en/history/roman-education/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World History Encyclopedia · Dickinson College Commentaries · Perseus Digital Library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Roman Education: How Rome's Three-Tier School System Worked — Recap</dc:title>
  <dc:subject>PptxGenJS Presentation</dc:subject>
  <dc:creator>Recaplica</dc:creator>
  <cp:lastModifiedBy>Recaplica</cp:lastModifiedBy>
  <cp:revision>1</cp:revision>
  <dcterms:created xsi:type="dcterms:W3CDTF">2026-10-13T00:55:03Z</dcterms:created>
  <dcterms:modified xsi:type="dcterms:W3CDTF">2026-10-13T00:55:03Z</dcterms:modified>
</cp:coreProperties>
</file>