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Going to school until a certain age feels like a given. It isn't: it's the result of laws that arrived at different times in different countries.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the first census of the Kingdom of Italy, in 1861, 74.68% of the population aged six and over was recorded as illiterate: nearly three people out of four.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Already in 1848, before unification, Piedmont proper counted 65.3 illiterate people per 100 residents: the problem ran across the whole peninsula, not just in the South. In the Duchy of Parma, illiteracy reached 84.2% in 1857.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Casati Law, issued on 13 November 1859 for the Kingdom of Sardinia and the newly annexed Lombardy, set three founding principles for primary education: obligation, free access and equality between boys and girls. But the obligation covered only the first two years, with no real penalties.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law passed the Chamber of Deputies 208 votes to 20, part of the broader reform program of Agostino Depretis's Historical Left, in which Coppino served as education minister.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Mann described education as the great equalizer of social conditions. Before he took office, in the 1830s, only about a third of Massachusetts children of school age were estimated to actually attend.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England's 1870 law only gave local boards the option to enforce attendance: by 1873 it applied to just 40% of the population. Between 1870 and 1880, school boards opened or took over roughly 3,000 to 4,000 schools.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1859 to 1921 spans over sixty years, roughly as long as the Casati framework itself stayed in force, until the 1923 Gentile reform replaced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Compulsory schooling and penalties alone didn't close the regional gap: by 1921, Italy's southern regions were still decades behind the North.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the first: the Coppino Law introduced real penalties for parents who didn't comply, while the 1859 Casati Law had already set out free access and obligation as principles, but without real sanctions. A follow-up for the class: why did catechism become optional in 1877?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a quiz, flashcards and a concept map for studying on your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Public Education Movement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19th-century laws brought schooling to everyone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1861, IN ITALY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406024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people could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and write?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1861 TO 1921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country that couldn't read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Casati Law, a half-measure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Coppino Law, obligation with teeth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same story, elsewhere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country that couldn't read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starting point, in 1861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1861 TO 1921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74.68%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the population was illiterate in 1861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according to the first census of the Kingdom of Italy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national rate in 1921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but 49% or higher in Calabria, Basilicata, Puglia, Sicily and Sardinia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Casati Law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1859, a half-measure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PRINCIPLE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Obligation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the first two years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PRINCIPLE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primary school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PRINCIPLE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Equality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between boys and girls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Coppino Law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1877, the obligation becomes real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 JULY 1877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first time, parents who kept children out of school risked punishment.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Coppino Law made the first two years of elementary school genuinely compulsory and introduced penalties for parents who didn't comply; catechism became optional, replaced by lessons on the duties of citizens.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same story, elsewhere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Massachusetts and England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MASSACHUSETTS, 1837-1848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Horace Mann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Secretary of the Board of Education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 the Board's first secretary, leaving law and politics behind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inspections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tours the state on horseback, inspecting well over a thousand schools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Massachusetts makes school attendance compulsory by law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ITALY AND ENGLAND COMPARED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1877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obligation with penalties, the Coppino Law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illiteracy at 31% nationally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England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1870 → 1880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local option to national law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1891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free elementary education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Compulsory and free schooling came in different years, by different means.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ITALY, STEP BY STEP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Casati Law, a half-measure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Coppino Law, obligation with penalties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illiteracy at 31%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1921, A COUNTRY STILL DIVIDED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illiteracy in Venezia Tridentina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against 7% in Piedmont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49%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 above, illiteracy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Calabria, Basilicata, Puglia, Sicily and Sardinia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did the Coppino Law add that the Casati Law hadn't?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Real penalties for parents who kept children out of school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Free elementary education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Compulsory schooling up to age 14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recaplica.com/en/history/public-education-movement-history/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Education Movement: How Compulsory Schooling Took Hold — Recap</dc:title>
  <dc:subject>PptxGenJS Presentation</dc:subject>
  <dc:creator>Recaplica</dc:creator>
  <cp:lastModifiedBy>Recaplica</cp:lastModifiedBy>
  <cp:revision>1</cp:revision>
  <dcterms:created xsi:type="dcterms:W3CDTF">2026-10-19T04:49:58Z</dcterms:created>
  <dcterms:modified xsi:type="dcterms:W3CDTF">2026-10-19T04:49:58Z</dcterms:modified>
</cp:coreProperties>
</file>