
<file path=[Content_Types].xml><?xml version="1.0" encoding="utf-8"?>
<Types xmlns="http://schemas.openxmlformats.org/package/2006/content-types">
  <Default Extension="xml" ContentType="application/xml"/>
  <Default Extension="rels" ContentType="application/vnd.openxmlformats-package.relationships+xml"/>
  <Default Extension="jpeg" ContentType="image/jpeg"/>
  <Default Extension="jpg" ContentType="image/jpg"/>
  <Default Extension="svg" ContentType="image/svg+xml"/>
  <Default Extension="png" ContentType="image/png"/>
  <Default Extension="gif" ContentType="image/gif"/>
  <Default Extension="m4v" ContentType="video/mp4"/>
  <Default Extension="mp4" ContentType="video/mp4"/>
  <Default Extension="vml" ContentType="application/vnd.openxmlformats-officedocument.vmlDrawing"/>
  <Default Extension="xlsx" ContentType="application/vnd.openxmlformats-officedocument.spreadsheetml.sheet"/>
  <Override PartName="/ppt/presentation.xml" ContentType="application/vnd.openxmlformats-officedocument.presentationml.presentation.main+xml"/>
  <Override PartName="/ppt/notesMasters/notesMaster1.xml" ContentType="application/vnd.openxmlformats-officedocument.presentationml.notesMaster+xml"/>
  <Override PartName="/ppt/slideMasters/slideMaster1.xml" ContentType="application/vnd.openxmlformats-officedocument.presentationml.slideMaster+xml"/>
  <Override PartName="/ppt/slides/slide1.xml" ContentType="application/vnd.openxmlformats-officedocument.presentationml.slide+xml"/>
  <Override PartName="/ppt/slideMasters/slideMaster2.xml" ContentType="application/vnd.openxmlformats-officedocument.presentationml.slideMaster+xml"/>
  <Override PartName="/ppt/slides/slide2.xml" ContentType="application/vnd.openxmlformats-officedocument.presentationml.slide+xml"/>
  <Override PartName="/ppt/slideMasters/slideMaster3.xml" ContentType="application/vnd.openxmlformats-officedocument.presentationml.slideMaster+xml"/>
  <Override PartName="/ppt/slides/slide3.xml" ContentType="application/vnd.openxmlformats-officedocument.presentationml.slide+xml"/>
  <Override PartName="/ppt/slideMasters/slideMaster4.xml" ContentType="application/vnd.openxmlformats-officedocument.presentationml.slideMaster+xml"/>
  <Override PartName="/ppt/slides/slide4.xml" ContentType="application/vnd.openxmlformats-officedocument.presentationml.slide+xml"/>
  <Override PartName="/ppt/slideMasters/slideMaster5.xml" ContentType="application/vnd.openxmlformats-officedocument.presentationml.slideMaster+xml"/>
  <Override PartName="/ppt/slides/slide5.xml" ContentType="application/vnd.openxmlformats-officedocument.presentationml.slide+xml"/>
  <Override PartName="/ppt/slideMasters/slideMaster6.xml" ContentType="application/vnd.openxmlformats-officedocument.presentationml.slideMaster+xml"/>
  <Override PartName="/ppt/slides/slide6.xml" ContentType="application/vnd.openxmlformats-officedocument.presentationml.slide+xml"/>
  <Override PartName="/ppt/slideMasters/slideMaster7.xml" ContentType="application/vnd.openxmlformats-officedocument.presentationml.slideMaster+xml"/>
  <Override PartName="/ppt/slides/slide7.xml" ContentType="application/vnd.openxmlformats-officedocument.presentationml.slide+xml"/>
  <Override PartName="/ppt/slideMasters/slideMaster8.xml" ContentType="application/vnd.openxmlformats-officedocument.presentationml.slideMaster+xml"/>
  <Override PartName="/ppt/slides/slide8.xml" ContentType="application/vnd.openxmlformats-officedocument.presentationml.slide+xml"/>
  <Override PartName="/ppt/slideMasters/slideMaster9.xml" ContentType="application/vnd.openxmlformats-officedocument.presentationml.slideMaster+xml"/>
  <Override PartName="/ppt/slides/slide9.xml" ContentType="application/vnd.openxmlformats-officedocument.presentationml.slide+xml"/>
  <Override PartName="/ppt/slideMasters/slideMaster10.xml" ContentType="application/vnd.openxmlformats-officedocument.presentationml.slideMaster+xml"/>
  <Override PartName="/ppt/slides/slide10.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Default Extension="fntdata" ContentType="application/x-fontdata"/>
</Types>
</file>

<file path=_rels/.rels><?xml version="1.0" encoding="UTF-8" standalone="yes"?>
<Relationships xmlns="http://schemas.openxmlformats.org/package/2006/relationships">
		<Relationship Id="rId1" Type="http://schemas.openxmlformats.org/officeDocument/2006/relationships/extended-properties" Target="docProps/app.xml"/>
		<Relationship Id="rId2" Type="http://schemas.openxmlformats.org/package/2006/relationships/metadata/core-properties" Target="docProps/core.xml"/>
		<Relationship Id="rId3" Type="http://schemas.openxmlformats.org/officeDocument/2006/relationships/officeDocument" Target="ppt/presentation.xml"/>
		</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autoCompressPictures="0">
  <p:sldMasterIdLst>
    <p:sldMasterId id="2147483648" r:id="rId1"/>
  </p:sldMasterIdLst>
  <p:sldIdLst>
    <p:sldId id="256" r:id="rId2"/>
    <p:sldId id="257" r:id="rId3"/>
    <p:sldId id="258" r:id="rId4"/>
    <p:sldId id="259" r:id="rId5"/>
    <p:sldId id="260" r:id="rId6"/>
    <p:sldId id="261" r:id="rId7"/>
    <p:sldId id="262" r:id="rId8"/>
    <p:sldId id="263" r:id="rId9"/>
    <p:sldId id="264" r:id="rId10"/>
    <p:sldId id="265" r:id="rId11"/>
  </p:sldIdLst>
  <p:notesMasterIdLst>
    <p:notesMasterId r:id="rId12"/>
  </p:notesMasterIdLst>
  <p:sldSz cx="9144000" cy="5143500"/>
  <p:notesSz cx="5143500" cy="9144000"/>
  <p:embeddedFontLst>
    <p:embeddedFont>
      <p:font typeface="Bricolage Grotesque"/>
      <p:regular r:id="rId17"/>
      <p:bold r:id="rId18"/>
    </p:embeddedFont>
    <p:embeddedFont>
      <p:font typeface="Atkinson Hyperlegible"/>
      <p:regular r:id="rId19"/>
      <p:bold r:id="rId20"/>
      <p:italic r:id="rId21"/>
    </p:embeddedFont>
  </p:embeddedFontLst>
  <p:defaultTextStyle>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horzBarState="maximized">
    <p:restoredLeft sz="15611"/>
    <p:restoredTop sz="94610"/>
  </p:normalViewPr>
  <p:slideViewPr>
    <p:cSldViewPr snapToGrid="0" snapToObjects="1">
      <p:cViewPr varScale="1">
        <p:scale>
          <a:sx n="136" d="100"/>
          <a:sy n="136" d="100"/>
        </p:scale>
        <p:origin x="216" y="312"/>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9" Type="http://schemas.openxmlformats.org/officeDocument/2006/relationships/slide" Target="slides/slide8.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notesMaster" Target="notesMasters/notesMaster1.xml"/><Relationship Id="rId13" Type="http://schemas.openxmlformats.org/officeDocument/2006/relationships/presProps" Target="presProps.xml"/><Relationship Id="rId14" Type="http://schemas.openxmlformats.org/officeDocument/2006/relationships/viewProps" Target="viewProps.xml"/><Relationship Id="rId15" Type="http://schemas.openxmlformats.org/officeDocument/2006/relationships/theme" Target="theme/theme1.xml"/><Relationship Id="rId16" Type="http://schemas.openxmlformats.org/officeDocument/2006/relationships/tableStyles" Target="tableStyles.xml"/><Relationship Id="rId17" Type="http://schemas.openxmlformats.org/officeDocument/2006/relationships/font" Target="fonts/font1.fntdata"/><Relationship Id="rId18" Type="http://schemas.openxmlformats.org/officeDocument/2006/relationships/font" Target="fonts/font2.fntdata"/><Relationship Id="rId19" Type="http://schemas.openxmlformats.org/officeDocument/2006/relationships/font" Target="fonts/font3.fntdata"/><Relationship Id="rId20" Type="http://schemas.openxmlformats.org/officeDocument/2006/relationships/font" Target="fonts/font4.fntdata"/><Relationship Id="rId21" Type="http://schemas.openxmlformats.org/officeDocument/2006/relationships/font" Target="fonts/font5.fntdata"/></Relationships>
</file>

<file path=ppt/notesMasters/_rels/notesMaster1.xml.rels><?xml version="1.0" encoding="UTF-8" standalone="yes"?>
<Relationships xmlns="http://schemas.openxmlformats.org/package/2006/relationships">
		<Relationship Id="rId1" Type="http://schemas.openxmlformats.org/officeDocument/2006/relationships/theme" Target="../theme/theme1.xml"/>
		</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282F153-3F37-0F45-9E97-73ACFA13230C}" type="datetimeFigureOut">
              <a:rPr lang="en-US"/>
              <a:t>7/23/19</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CE5E9CC1-C706-0F49-92D6-E571CC5EEA8F}" type="slidenum">
              <a:rPr lang="en-US"/>
              <a:t>‹#›</a:t>
            </a:fld>
            <a:endParaRPr lang="en-US"/>
          </a:p>
        </p:txBody>
      </p:sp>
    </p:spTree>
    <p:extLst>
      <p:ext uri="{BB962C8B-B14F-4D97-AF65-F5344CB8AC3E}">
        <p14:creationId xmlns:p14="http://schemas.microsoft.com/office/powerpoint/2010/main" val="1024086991"/>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xml"/>
		</Relationships>
</file>

<file path=ppt/notesSlides/_rels/notesSlide2.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2.xml"/>
		</Relationships>
</file>

<file path=ppt/notesSlides/_rels/notesSlide3.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3.xml"/>
		</Relationships>
</file>

<file path=ppt/notesSlides/_rels/notesSlide4.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4.xml"/>
		</Relationships>
</file>

<file path=ppt/notesSlides/_rels/notesSlide5.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5.xml"/>
		</Relationships>
</file>

<file path=ppt/notesSlides/_rels/notesSlide6.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6.xml"/>
		</Relationships>
</file>

<file path=ppt/notesSlides/_rels/notesSlide7.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7.xml"/>
		</Relationships>
</file>

<file path=ppt/notesSlides/_rels/notesSlide8.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8.xml"/>
		</Relationships>
</file>

<file path=ppt/notesSlides/_rels/notesSlide9.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9.xml"/>
		</Relationships>
</file>

<file path=ppt/notesSlides/_rels/notesSlide10.xml.rels><?xml version="1.0" encoding="UTF-8" standalone="yes"?>
		<Relationships xmlns="http://schemas.openxmlformats.org/package/2006/relationships">
			<Relationship Id="rId1" Type="http://schemas.openxmlformats.org/officeDocument/2006/relationships/notesMaster" Target="../notesMasters/notesMaster1.xml"/>
			<Relationship Id="rId2" Type="http://schemas.openxmlformats.org/officeDocument/2006/relationships/slide" Target="../slides/slide10.xml"/>
		</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The pre-socratic philosophers are the Greek thinkers active between the sixth and fifth centuries BC who were the first to look for a single principle, the arché, able to explain the origin and nature of everything, without appealing to the gods. We'll look at the answers from the school of Miletus, from Heraclitus, from the Pythagoreans and from Parmenides, the most radical of them all.</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the Greek cities on the coast of Asia Minor, a new question starts to take shape: what does everything that exists derive from? It is not a religious question, answered by the gods of Olympus, but a question about nature that looks for a rational answer. According to the Stanford Encyclopedia of Philosophy, these philosophers open up a fresh way of questioning the world; we call them pre-socratics because they lived before Socrates, even though the label is not strictly chronological, since the last of them were contemporaries of Socrates himself.</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2</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3</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Thales, Anaximander and Anaximenes are the three philosophers of the school of Miletus, in Ionia. Anaximenes, active in the middle of the sixth century BC, was linked to Anaximander and perhaps his student, according to Theophrastus's testimony: he is the third of the school, after Thales and Anaximander.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4</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Thales the arché is a concrete substance, water. Anaximander explicitly rules out water or any other known element as the principle, and calls it apeiron, the boundless: something with no limits and no specific nature. Even in antiquity, people complained that Anaximander had never explained precisely what he meant by the boundless.</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5</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For Anaximenes, air lies behind everything that exists. Thin it out and it turns to fire; squeeze it together, bit by bit, and it turns to wind, then cloud, then water, then earth, and finally stone.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6</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Heraclitus was a Greek philosopher from Ephesus, active around 500 BC. In his most quoted fragment, he observes that different waters flow upon those who step into the same rivers: the classic image of constant change, which later gave rise to the phrase panta rhei, everything flows. For Heraclitus the order of the world is an ever-living fire, governed by the Logos, the rational law running through everything; he also held that opposites are one and the same, living and dying, waking and sleeping, because each turns continuously into the other.</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7</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According to the Stanford Encyclopedia of Philosophy, the view of the cosmos built on numerical relationships is owed mainly to Pythagoras's followers in the Pythagorean tradition, Philolaus and Archytas, who developed it in a more mathematical direction. The oldest testimonies do not show Pythagoras's fame resting mainly on mathematics: Pythagoras spread above all an optimistic view of the soul's fate after death, immortal and subject to reincarnation, and founded the Pythagorean community.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8</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In Parmenides's poem, written in hexameters, a goddess describes two paths of inquiry. The first, the path of conviction, rests on true reality. The second is a path with no possibility of knowledge at all. For Parmenides, Being is ungenerated and deathless, whole and uniform, unmoving and perfect: he denies any birth, death, change or motion in true reality.</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9</a:t>
            </a:fld>
            <a:endParaRPr lang="en-US"/>
          </a:p>
        </p:txBody>
      </p:sp>
    </p:spTree>
    <p:extLst>
      <p:ext uri="{BB962C8B-B14F-4D97-AF65-F5344CB8AC3E}">
        <p14:creationId xmlns:p14="http://schemas.microsoft.com/office/powerpoint/2010/main" val="1024086991"/>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a:t>To review, the online Recap has a 5-question quiz and 8 flashcards, with all the full sources at the bottom of the page.</a:t>
            </a:r>
            <a:endParaRPr lang="en-US" dirty="0"/>
          </a:p>
        </p:txBody>
      </p:sp>
      <p:sp>
        <p:nvSpPr>
          <p:cNvPr id="4" name="Slide Number Placeholder 3"/>
          <p:cNvSpPr>
            <a:spLocks noGrp="1"/>
          </p:cNvSpPr>
          <p:nvPr>
            <p:ph type="sldNum" sz="quarter" idx="10"/>
          </p:nvPr>
        </p:nvSpPr>
        <p:spPr/>
        <p:txBody>
          <a:bodyPr/>
          <a:lstStyle/>
          <a:p>
            <a:fld id="{F7021451-1387-4CA6-816F-3879F97B5CBC}" type="slidenum">
              <a:rPr lang="en-US"/>
              <a:t>10</a:t>
            </a:fld>
            <a:endParaRPr lang="en-US"/>
          </a:p>
        </p:txBody>
      </p:sp>
    </p:spTree>
    <p:extLst>
      <p:ext uri="{BB962C8B-B14F-4D97-AF65-F5344CB8AC3E}">
        <p14:creationId xmlns:p14="http://schemas.microsoft.com/office/powerpoint/2010/main" val="102408699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image" Target="../media/image-1002-1.png"/><Relationship Id="rId2"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image" Target="../media/image-1003-1.png"/><Relationship Id="rId2"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image" Target="../media/image-1008-1.png"/><Relationship Id="rId2"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preserve="1">
  <p:cSld name="DEFAULT">
    <p:bg>
      <p:bgRef idx="1001">
        <a:schemeClr val="bg1"/>
      </p:bgRef>
    </p:bg>
    <p:spTree>
      <p:nvGrpSpPr>
        <p:cNvPr id="1" name=""/>
        <p:cNvGrpSpPr/>
        <p:nvPr/>
      </p:nvGrpSpPr>
      <p:grpSpPr>
        <a:xfrm>
          <a:off x="0" y="0"/>
          <a:ext cx="0" cy="0"/>
          <a:chOff x="0" y="0"/>
          <a:chExt cx="0" cy="0"/>
        </a:xfrm>
      </p:grpSpPr>
    </p:spTree>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preserve="1">
  <p:cSld name="L_COV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accent1"/>
          </a:solidFill>
          <a:ln/>
        </p:spPr>
      </p:sp>
      <p:sp>
        <p:nvSpPr>
          <p:cNvPr id="3" name="Shape 1"/>
          <p:cNvSpPr/>
          <p:nvPr/>
        </p:nvSpPr>
        <p:spPr>
          <a:xfrm>
            <a:off x="0" y="4869180"/>
            <a:ext cx="9144000" cy="274320"/>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635240" y="384048"/>
            <a:ext cx="1005840" cy="1005840"/>
          </a:xfrm>
          <a:prstGeom prst="rect">
            <a:avLst/>
          </a:prstGeom>
        </p:spPr>
      </p:pic>
    </p:spTree>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preserve="1">
  <p:cSld name="L_PLAIN">
    <p:bg>
      <p:bgPr>
        <a:solidFill>
          <a:schemeClr val="bg1"/>
        </a:solidFill>
      </p:bgPr>
    </p:bg>
    <p:spTree>
      <p:nvGrpSpPr>
        <p:cNvPr id="1" name=""/>
        <p:cNvGrpSpPr/>
        <p:nvPr/>
      </p:nvGrpSpPr>
      <p:grpSpPr>
        <a:xfrm>
          <a:off x="0" y="0"/>
          <a:ext cx="0" cy="0"/>
          <a:chOff x="0" y="0"/>
          <a:chExt cx="0" cy="0"/>
        </a:xfrm>
      </p:grpSpPr>
      <p:pic>
        <p:nvPicPr>
          <p:cNvPr id="2" name="Image 0" descr="scripts/assets/deck-logo-tile.png">    </p:cNvPr>
          <p:cNvPicPr>
            <a:picLocks noChangeAspect="1"/>
          </p:cNvPicPr>
          <p:nvPr/>
        </p:nvPicPr>
        <p:blipFill>
          <a:blip r:embed="rId1"/>
          <a:stretch>
            <a:fillRect/>
          </a:stretch>
        </p:blipFill>
        <p:spPr>
          <a:xfrm>
            <a:off x="502920" y="4791456"/>
            <a:ext cx="201168" cy="201168"/>
          </a:xfrm>
          <a:prstGeom prst="rect">
            <a:avLst/>
          </a:prstGeom>
        </p:spPr>
      </p:pic>
      <p:sp>
        <p:nvSpPr>
          <p:cNvPr id="3" name="Text 0"/>
          <p:cNvSpPr/>
          <p:nvPr/>
        </p:nvSpPr>
        <p:spPr>
          <a:xfrm>
            <a:off x="749808" y="4754880"/>
            <a:ext cx="1463040" cy="274320"/>
          </a:xfrm>
          <a:prstGeom prst="rect">
            <a:avLst/>
          </a:prstGeom>
          <a:noFill/>
          <a:ln/>
        </p:spPr>
        <p:txBody>
          <a:bodyPr wrap="square" rtlCol="0" anchor="ctr"/>
          <a:lstStyle/>
          <a:p>
            <a:pPr indent="0" marL="0">
              <a:buNone/>
            </a:pPr>
            <a:r>
              <a:rPr lang="en-US" sz="1200" b="1" dirty="0">
                <a:solidFill>
                  <a:schemeClr val="accent1"/>
                </a:solidFill>
                <a:latin typeface="+mj-lt" pitchFamily="34" charset="0"/>
                <a:ea typeface="+mj-lt" pitchFamily="34" charset="-122"/>
                <a:cs typeface="+mj-lt" pitchFamily="34" charset="-120"/>
              </a:rPr>
              <a:t>recaplica</a:t>
            </a:r>
            <a:endParaRPr lang="en-US" sz="12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1003</a:t>
            </a:fld>
            <a:endParaRPr lang="en-US"/>
          </a:p>
        </p:txBody>
      </p:sp>
    </p:spTree>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preserve="1">
  <p:cSld name="L_CHAPTER">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108960" cy="5143500"/>
          </a:xfrm>
          <a:prstGeom prst="rect">
            <a:avLst/>
          </a:prstGeom>
          <a:solidFill>
            <a:schemeClr val="accent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1004</a:t>
            </a:fld>
            <a:endParaRPr lang="en-US"/>
          </a:p>
        </p:txBody>
      </p:sp>
    </p:spTree>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preserve="1">
  <p:cSld name="L_PORTRAI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47472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1005</a:t>
            </a:fld>
            <a:endParaRPr lang="en-US"/>
          </a:p>
        </p:txBody>
      </p:sp>
    </p:spTree>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preserve="1">
  <p:cSld name="L_TRIPTYCH">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3048000" cy="5143500"/>
          </a:xfrm>
          <a:prstGeom prst="rect">
            <a:avLst/>
          </a:prstGeom>
          <a:solidFill>
            <a:schemeClr val="tx1"/>
          </a:solidFill>
          <a:ln/>
        </p:spPr>
      </p:sp>
      <p:sp>
        <p:nvSpPr>
          <p:cNvPr id="3" name="Shape 1"/>
          <p:cNvSpPr/>
          <p:nvPr/>
        </p:nvSpPr>
        <p:spPr>
          <a:xfrm>
            <a:off x="3048000" y="0"/>
            <a:ext cx="3048000" cy="5143500"/>
          </a:xfrm>
          <a:prstGeom prst="rect">
            <a:avLst/>
          </a:prstGeom>
          <a:solidFill>
            <a:schemeClr val="accent1"/>
          </a:solidFill>
          <a:ln/>
        </p:spPr>
      </p:sp>
      <p:sp>
        <p:nvSpPr>
          <p:cNvPr id="4" name="Shape 2"/>
          <p:cNvSpPr/>
          <p:nvPr/>
        </p:nvSpPr>
        <p:spPr>
          <a:xfrm>
            <a:off x="6096000" y="0"/>
            <a:ext cx="0" cy="5143500"/>
          </a:xfrm>
          <a:prstGeom prst="line">
            <a:avLst/>
          </a:prstGeom>
          <a:noFill/>
          <a:ln w="12700">
            <a:solidFill>
              <a:srgbClr val="E3DDCF"/>
            </a:solidFill>
            <a:prstDash val="solid"/>
          </a:ln>
        </p:spPr>
      </p:sp>
    </p:spTree>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preserve="1">
  <p:cSld name="L_STATEMENT">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5143500"/>
          </a:xfrm>
          <a:prstGeom prst="rect">
            <a:avLst/>
          </a:prstGeom>
          <a:solidFill>
            <a:schemeClr val="tx1"/>
          </a:solidFill>
          <a:ln/>
        </p:spPr>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1007</a:t>
            </a:fld>
            <a:endParaRPr lang="en-US"/>
          </a:p>
        </p:txBody>
      </p:sp>
    </p:spTree>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preserve="1">
  <p:cSld name="L_CLOSING">
    <p:bg>
      <p:bgPr>
        <a:solidFill>
          <a:schemeClr val="bg1"/>
        </a:solidFill>
      </p:bgPr>
    </p:bg>
    <p:spTree>
      <p:nvGrpSpPr>
        <p:cNvPr id="1" name=""/>
        <p:cNvGrpSpPr/>
        <p:nvPr/>
      </p:nvGrpSpPr>
      <p:grpSpPr>
        <a:xfrm>
          <a:off x="0" y="0"/>
          <a:ext cx="0" cy="0"/>
          <a:chOff x="0" y="0"/>
          <a:chExt cx="0" cy="0"/>
        </a:xfrm>
      </p:grpSpPr>
      <p:sp>
        <p:nvSpPr>
          <p:cNvPr id="2" name="Shape 0"/>
          <p:cNvSpPr/>
          <p:nvPr/>
        </p:nvSpPr>
        <p:spPr>
          <a:xfrm>
            <a:off x="0" y="0"/>
            <a:ext cx="9144000" cy="4005072"/>
          </a:xfrm>
          <a:prstGeom prst="rect">
            <a:avLst/>
          </a:prstGeom>
          <a:solidFill>
            <a:schemeClr val="accent1"/>
          </a:solidFill>
          <a:ln/>
        </p:spPr>
      </p:sp>
      <p:sp>
        <p:nvSpPr>
          <p:cNvPr id="3" name="Shape 1"/>
          <p:cNvSpPr/>
          <p:nvPr/>
        </p:nvSpPr>
        <p:spPr>
          <a:xfrm>
            <a:off x="0" y="4005072"/>
            <a:ext cx="9144000" cy="64008"/>
          </a:xfrm>
          <a:prstGeom prst="rect">
            <a:avLst/>
          </a:prstGeom>
          <a:solidFill>
            <a:schemeClr val="accent2"/>
          </a:solidFill>
          <a:ln/>
        </p:spPr>
      </p:sp>
      <p:pic>
        <p:nvPicPr>
          <p:cNvPr id="4" name="Image 0" descr="scripts/assets/deck-logo-glyph.png">    </p:cNvPr>
          <p:cNvPicPr>
            <a:picLocks noChangeAspect="1"/>
          </p:cNvPicPr>
          <p:nvPr/>
        </p:nvPicPr>
        <p:blipFill>
          <a:blip r:embed="rId1"/>
          <a:stretch>
            <a:fillRect/>
          </a:stretch>
        </p:blipFill>
        <p:spPr>
          <a:xfrm>
            <a:off x="7818120" y="384048"/>
            <a:ext cx="822960" cy="822960"/>
          </a:xfrm>
          <a:prstGeom prst="rect">
            <a:avLst/>
          </a:prstGeom>
        </p:spPr>
      </p:pic>
    </p:spTree>
  </p:cSld>
  <p:clrMapOvr>
    <a:masterClrMapping/>
  </p:clrMapOvr>
</p:sldLayout>
</file>

<file path=ppt/slideMasters/_rels/slideMaster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null</a:t>
            </a:fld>
            <a:endParaRPr lang="en-US"/>
          </a:p>
        </p:txBody>
      </p:sp>
    </p:spTree>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Lst>
  <p:hf sldNum="0" hdr="0" ftr="0" dt="0"/>
  <p:txStyles>
    <p:titleStyle>
      <a:lvl1pPr algn="ctr" defTabSz="914400" rtl="0" eaLnBrk="1" latinLnBrk="0" hangingPunct="1">
        <a:spcBef>
          <a:spcPct val="0"/>
        </a:spcBef>
        <a:buNone/>
        <a:defRPr sz="4400" kern="1200">
          <a:solidFill>
            <a:schemeClr val="tx1"/>
          </a:solidFill>
          <a:latin typeface="+mj-lt"/>
          <a:ea typeface="+mj-ea"/>
          <a:cs typeface="+mj-cs"/>
        </a:defRPr>
      </a:lvl1pPr>
    </p:titleStyle>
    <p:bodyStyle>
      <a:lvl1pPr marL="342900" indent="-342900" algn="l" defTabSz="914400" rtl="0" eaLnBrk="1" latinLnBrk="0" hangingPunct="1">
        <a:spcBef>
          <a:spcPct val="20000"/>
        </a:spcBef>
        <a:buFont typeface="Arial" pitchFamily="34" charset="0"/>
        <a:buChar char="•"/>
        <a:defRPr sz="3200" kern="1200">
          <a:solidFill>
            <a:schemeClr val="tx1"/>
          </a:solidFill>
          <a:latin typeface="+mn-lt"/>
          <a:ea typeface="+mn-ea"/>
          <a:cs typeface="+mn-cs"/>
        </a:defRPr>
      </a:lvl1pPr>
      <a:lvl2pPr marL="742950" indent="-285750" algn="l" defTabSz="914400" rtl="0" eaLnBrk="1" latinLnBrk="0" hangingPunct="1">
        <a:spcBef>
          <a:spcPct val="20000"/>
        </a:spcBef>
        <a:buFont typeface="Arial" pitchFamily="34" charset="0"/>
        <a:buChar char="–"/>
        <a:defRPr sz="2800" kern="1200">
          <a:solidFill>
            <a:schemeClr val="tx1"/>
          </a:solidFill>
          <a:latin typeface="+mn-lt"/>
          <a:ea typeface="+mn-ea"/>
          <a:cs typeface="+mn-cs"/>
        </a:defRPr>
      </a:lvl2pPr>
      <a:lvl3pPr marL="1143000" indent="-228600" algn="l" defTabSz="914400" rtl="0" eaLnBrk="1" latinLnBrk="0" hangingPunct="1">
        <a:spcBef>
          <a:spcPct val="20000"/>
        </a:spcBef>
        <a:buFont typeface="Arial" pitchFamily="34" charset="0"/>
        <a:buChar char="•"/>
        <a:defRPr sz="2400" kern="1200">
          <a:solidFill>
            <a:schemeClr val="tx1"/>
          </a:solidFill>
          <a:latin typeface="+mn-lt"/>
          <a:ea typeface="+mn-ea"/>
          <a:cs typeface="+mn-cs"/>
        </a:defRPr>
      </a:lvl3pPr>
      <a:lvl4pPr marL="1600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4pPr>
      <a:lvl5pPr marL="20574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5pPr>
      <a:lvl6pPr marL="25146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6pPr>
      <a:lvl7pPr marL="29718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7pPr>
      <a:lvl8pPr marL="34290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8pPr>
      <a:lvl9pPr marL="3886200" indent="-228600" algn="l" defTabSz="914400" rtl="0" eaLnBrk="1" latinLnBrk="0" hangingPunct="1">
        <a:spcBef>
          <a:spcPct val="20000"/>
        </a:spcBef>
        <a:buFont typeface="Arial" pitchFamily="34" charset="0"/>
        <a:buChar char="•"/>
        <a:defRPr sz="20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4.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5.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6.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7.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notesSlide" Target="../notesSlides/notesSlide8.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3.xml"/><Relationship Id="rId2" Type="http://schemas.openxmlformats.org/officeDocument/2006/relationships/notesSlide" Target="../notesSlides/notesSlide9.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10.xml"/></Relationships>
</file>

<file path=ppt/slides/slide1.xml><?xml version="1.0" encoding="utf-8"?>
<p:sld xmlns:a="http://schemas.openxmlformats.org/drawingml/2006/main" xmlns:r="http://schemas.openxmlformats.org/officeDocument/2006/relationships" xmlns:p="http://schemas.openxmlformats.org/presentationml/2006/main">
  <p:cSld name="Slide 1">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HISTORY · RECAP</a:t>
            </a:r>
            <a:endParaRPr lang="en-US" sz="1300" dirty="0"/>
          </a:p>
        </p:txBody>
      </p:sp>
      <p:sp>
        <p:nvSpPr>
          <p:cNvPr id="3" name="Text 1"/>
          <p:cNvSpPr/>
          <p:nvPr/>
        </p:nvSpPr>
        <p:spPr>
          <a:xfrm>
            <a:off x="502920" y="2103120"/>
            <a:ext cx="8138160" cy="1920240"/>
          </a:xfrm>
          <a:prstGeom prst="rect">
            <a:avLst/>
          </a:prstGeom>
          <a:noFill/>
          <a:ln/>
        </p:spPr>
        <p:txBody>
          <a:bodyPr wrap="square" rtlCol="0" anchor="b"/>
          <a:lstStyle/>
          <a:p>
            <a:pPr indent="0" marL="0">
              <a:lnSpc>
                <a:spcPct val="102000"/>
              </a:lnSpc>
              <a:buNone/>
            </a:pPr>
            <a:r>
              <a:rPr lang="en-US" sz="6000" b="1" dirty="0">
                <a:solidFill>
                  <a:schemeClr val="bg1"/>
                </a:solidFill>
                <a:latin typeface="+mj-lt" pitchFamily="34" charset="0"/>
                <a:ea typeface="+mj-lt" pitchFamily="34" charset="-122"/>
                <a:cs typeface="+mj-lt" pitchFamily="34" charset="-120"/>
              </a:rPr>
              <a:t>The pre-socratic philosophers</a:t>
            </a:r>
            <a:endParaRPr lang="en-US" sz="6000" dirty="0"/>
          </a:p>
        </p:txBody>
      </p:sp>
      <p:sp>
        <p:nvSpPr>
          <p:cNvPr id="4" name="Text 2"/>
          <p:cNvSpPr/>
          <p:nvPr/>
        </p:nvSpPr>
        <p:spPr>
          <a:xfrm>
            <a:off x="548640" y="4114800"/>
            <a:ext cx="8046720" cy="457200"/>
          </a:xfrm>
          <a:prstGeom prst="rect">
            <a:avLst/>
          </a:prstGeom>
          <a:noFill/>
          <a:ln/>
        </p:spPr>
        <p:txBody>
          <a:bodyPr wrap="square" rtlCol="0" anchor="ctr"/>
          <a:lstStyle/>
          <a:p>
            <a:pPr indent="0" marL="0">
              <a:buNone/>
            </a:pPr>
            <a:r>
              <a:rPr lang="en-US" sz="1900" dirty="0">
                <a:solidFill>
                  <a:srgbClr val="D7E4DF"/>
                </a:solidFill>
                <a:latin typeface="+mn-lt" pitchFamily="34" charset="0"/>
                <a:ea typeface="+mn-lt" pitchFamily="34" charset="-122"/>
                <a:cs typeface="+mn-lt" pitchFamily="34" charset="-120"/>
              </a:rPr>
              <a:t>The search for the arché, from the Ionian schools to Parmenides</a:t>
            </a:r>
            <a:endParaRPr lang="en-US" sz="1900" dirty="0"/>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name="Slide 2">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SIXTH CENTURY BC, IN IONIA</a:t>
            </a:r>
            <a:endParaRPr lang="en-US" sz="1300" dirty="0"/>
          </a:p>
        </p:txBody>
      </p:sp>
      <p:sp>
        <p:nvSpPr>
          <p:cNvPr id="3" name="Shape 1"/>
          <p:cNvSpPr/>
          <p:nvPr/>
        </p:nvSpPr>
        <p:spPr>
          <a:xfrm>
            <a:off x="3683508" y="2843632"/>
            <a:ext cx="447040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What were Greek thinkers</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looking for, before Socrates?</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2</a:t>
            </a:fld>
            <a:endParaRPr lang="en-US"/>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name="Slide 3">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IONIA TO ELEA</a:t>
            </a:r>
            <a:endParaRPr lang="en-US" sz="1300" dirty="0"/>
          </a:p>
        </p:txBody>
      </p:sp>
      <p:sp>
        <p:nvSpPr>
          <p:cNvPr id="3" name="Text 1"/>
          <p:cNvSpPr/>
          <p:nvPr/>
        </p:nvSpPr>
        <p:spPr>
          <a:xfrm>
            <a:off x="548640" y="127101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01</a:t>
            </a:r>
            <a:endParaRPr lang="en-US" sz="2000" dirty="0"/>
          </a:p>
        </p:txBody>
      </p:sp>
      <p:sp>
        <p:nvSpPr>
          <p:cNvPr id="4" name="Text 2"/>
          <p:cNvSpPr/>
          <p:nvPr/>
        </p:nvSpPr>
        <p:spPr>
          <a:xfrm>
            <a:off x="1463040" y="123444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school of Miletus</a:t>
            </a:r>
            <a:endParaRPr lang="en-US" sz="2300" dirty="0"/>
          </a:p>
        </p:txBody>
      </p:sp>
      <p:sp>
        <p:nvSpPr>
          <p:cNvPr id="5" name="Shape 3"/>
          <p:cNvSpPr/>
          <p:nvPr/>
        </p:nvSpPr>
        <p:spPr>
          <a:xfrm>
            <a:off x="548640" y="2011680"/>
            <a:ext cx="8046720" cy="0"/>
          </a:xfrm>
          <a:prstGeom prst="line">
            <a:avLst/>
          </a:prstGeom>
          <a:noFill/>
          <a:ln w="12700">
            <a:solidFill>
              <a:srgbClr val="E3DDCF"/>
            </a:solidFill>
            <a:prstDash val="solid"/>
          </a:ln>
        </p:spPr>
      </p:sp>
      <p:sp>
        <p:nvSpPr>
          <p:cNvPr id="6" name="Text 4"/>
          <p:cNvSpPr/>
          <p:nvPr/>
        </p:nvSpPr>
        <p:spPr>
          <a:xfrm>
            <a:off x="548640" y="213969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02</a:t>
            </a:r>
            <a:endParaRPr lang="en-US" sz="2000" dirty="0"/>
          </a:p>
        </p:txBody>
      </p:sp>
      <p:sp>
        <p:nvSpPr>
          <p:cNvPr id="7" name="Text 5"/>
          <p:cNvSpPr/>
          <p:nvPr/>
        </p:nvSpPr>
        <p:spPr>
          <a:xfrm>
            <a:off x="1463040" y="210312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Heraclitus and fire</a:t>
            </a:r>
            <a:endParaRPr lang="en-US" sz="2300" dirty="0"/>
          </a:p>
        </p:txBody>
      </p:sp>
      <p:sp>
        <p:nvSpPr>
          <p:cNvPr id="8" name="Shape 6"/>
          <p:cNvSpPr/>
          <p:nvPr/>
        </p:nvSpPr>
        <p:spPr>
          <a:xfrm>
            <a:off x="548640" y="2880360"/>
            <a:ext cx="8046720" cy="0"/>
          </a:xfrm>
          <a:prstGeom prst="line">
            <a:avLst/>
          </a:prstGeom>
          <a:noFill/>
          <a:ln w="12700">
            <a:solidFill>
              <a:srgbClr val="E3DDCF"/>
            </a:solidFill>
            <a:prstDash val="solid"/>
          </a:ln>
        </p:spPr>
      </p:sp>
      <p:sp>
        <p:nvSpPr>
          <p:cNvPr id="9" name="Text 7"/>
          <p:cNvSpPr/>
          <p:nvPr/>
        </p:nvSpPr>
        <p:spPr>
          <a:xfrm>
            <a:off x="548640" y="300837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03</a:t>
            </a:r>
            <a:endParaRPr lang="en-US" sz="2000" dirty="0"/>
          </a:p>
        </p:txBody>
      </p:sp>
      <p:sp>
        <p:nvSpPr>
          <p:cNvPr id="10" name="Text 8"/>
          <p:cNvSpPr/>
          <p:nvPr/>
        </p:nvSpPr>
        <p:spPr>
          <a:xfrm>
            <a:off x="1463040" y="297180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The Pythagoreans</a:t>
            </a:r>
            <a:endParaRPr lang="en-US" sz="2300" dirty="0"/>
          </a:p>
        </p:txBody>
      </p:sp>
      <p:sp>
        <p:nvSpPr>
          <p:cNvPr id="11" name="Shape 9"/>
          <p:cNvSpPr/>
          <p:nvPr/>
        </p:nvSpPr>
        <p:spPr>
          <a:xfrm>
            <a:off x="548640" y="3749040"/>
            <a:ext cx="8046720" cy="0"/>
          </a:xfrm>
          <a:prstGeom prst="line">
            <a:avLst/>
          </a:prstGeom>
          <a:noFill/>
          <a:ln w="12700">
            <a:solidFill>
              <a:srgbClr val="E3DDCF"/>
            </a:solidFill>
            <a:prstDash val="solid"/>
          </a:ln>
        </p:spPr>
      </p:sp>
      <p:sp>
        <p:nvSpPr>
          <p:cNvPr id="12" name="Text 10"/>
          <p:cNvSpPr/>
          <p:nvPr/>
        </p:nvSpPr>
        <p:spPr>
          <a:xfrm>
            <a:off x="548640" y="3877056"/>
            <a:ext cx="731520" cy="548640"/>
          </a:xfrm>
          <a:prstGeom prst="rect">
            <a:avLst/>
          </a:prstGeom>
          <a:noFill/>
          <a:ln/>
        </p:spPr>
        <p:txBody>
          <a:bodyPr wrap="square" rtlCol="0" anchor="ctr"/>
          <a:lstStyle/>
          <a:p>
            <a:pPr indent="0" marL="0">
              <a:buNone/>
            </a:pPr>
            <a:r>
              <a:rPr lang="en-US" sz="2000" b="1" dirty="0">
                <a:solidFill>
                  <a:schemeClr val="accent1"/>
                </a:solidFill>
                <a:latin typeface="+mj-lt" pitchFamily="34" charset="0"/>
                <a:ea typeface="+mj-lt" pitchFamily="34" charset="-122"/>
                <a:cs typeface="+mj-lt" pitchFamily="34" charset="-120"/>
              </a:rPr>
              <a:t>04</a:t>
            </a:r>
            <a:endParaRPr lang="en-US" sz="2000" dirty="0"/>
          </a:p>
        </p:txBody>
      </p:sp>
      <p:sp>
        <p:nvSpPr>
          <p:cNvPr id="13" name="Text 11"/>
          <p:cNvSpPr/>
          <p:nvPr/>
        </p:nvSpPr>
        <p:spPr>
          <a:xfrm>
            <a:off x="1463040" y="3840480"/>
            <a:ext cx="7132320" cy="640080"/>
          </a:xfrm>
          <a:prstGeom prst="rect">
            <a:avLst/>
          </a:prstGeom>
          <a:noFill/>
          <a:ln/>
        </p:spPr>
        <p:txBody>
          <a:bodyPr wrap="square" rtlCol="0" anchor="ctr"/>
          <a:lstStyle/>
          <a:p>
            <a:pPr indent="0" marL="0">
              <a:buNone/>
            </a:pPr>
            <a:r>
              <a:rPr lang="en-US" sz="2300" b="1" dirty="0">
                <a:solidFill>
                  <a:schemeClr val="tx1"/>
                </a:solidFill>
                <a:latin typeface="+mj-lt" pitchFamily="34" charset="0"/>
                <a:ea typeface="+mj-lt" pitchFamily="34" charset="-122"/>
                <a:cs typeface="+mj-lt" pitchFamily="34" charset="-120"/>
              </a:rPr>
              <a:t>Parmenides and Being</a:t>
            </a:r>
            <a:endParaRPr lang="en-US" sz="23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3</a:t>
            </a:fld>
            <a:endParaRPr lang="en-US"/>
          </a:p>
        </p:txBody>
      </p:sp>
    </p:spTree>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name="Slide 4">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IN MILETUS, THREE GENERATIONS OF PHILOSOPHERS</a:t>
            </a:r>
            <a:endParaRPr lang="en-US" sz="1300" dirty="0"/>
          </a:p>
        </p:txBody>
      </p:sp>
      <p:sp>
        <p:nvSpPr>
          <p:cNvPr id="3" name="Shape 1"/>
          <p:cNvSpPr/>
          <p:nvPr/>
        </p:nvSpPr>
        <p:spPr>
          <a:xfrm>
            <a:off x="548640" y="1143000"/>
            <a:ext cx="2606040" cy="3246120"/>
          </a:xfrm>
          <a:prstGeom prst="roundRect">
            <a:avLst>
              <a:gd name="adj" fmla="val 3158"/>
            </a:avLst>
          </a:prstGeom>
          <a:solidFill>
            <a:schemeClr val="accent3"/>
          </a:solidFill>
          <a:ln/>
        </p:spPr>
      </p:sp>
      <p:sp>
        <p:nvSpPr>
          <p:cNvPr id="4" name="Shape 2"/>
          <p:cNvSpPr/>
          <p:nvPr/>
        </p:nvSpPr>
        <p:spPr>
          <a:xfrm>
            <a:off x="548640" y="1225296"/>
            <a:ext cx="2606040" cy="3163824"/>
          </a:xfrm>
          <a:prstGeom prst="roundRect">
            <a:avLst>
              <a:gd name="adj" fmla="val 3158"/>
            </a:avLst>
          </a:prstGeom>
          <a:solidFill>
            <a:schemeClr val="bg2"/>
          </a:solidFill>
          <a:ln/>
        </p:spPr>
      </p:sp>
      <p:sp>
        <p:nvSpPr>
          <p:cNvPr id="5" name="Shape 3"/>
          <p:cNvSpPr/>
          <p:nvPr/>
        </p:nvSpPr>
        <p:spPr>
          <a:xfrm>
            <a:off x="548640" y="1143000"/>
            <a:ext cx="2606040" cy="3246120"/>
          </a:xfrm>
          <a:prstGeom prst="roundRect">
            <a:avLst>
              <a:gd name="adj" fmla="val 3158"/>
            </a:avLst>
          </a:prstGeom>
          <a:noFill/>
          <a:ln w="12700">
            <a:solidFill>
              <a:srgbClr val="E3DDCF"/>
            </a:solidFill>
            <a:prstDash val="solid"/>
          </a:ln>
        </p:spPr>
      </p:sp>
      <p:sp>
        <p:nvSpPr>
          <p:cNvPr id="6" name="Text 4"/>
          <p:cNvSpPr/>
          <p:nvPr/>
        </p:nvSpPr>
        <p:spPr>
          <a:xfrm>
            <a:off x="77724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Thales</a:t>
            </a:r>
            <a:endParaRPr lang="en-US" sz="2100" dirty="0"/>
          </a:p>
        </p:txBody>
      </p:sp>
      <p:sp>
        <p:nvSpPr>
          <p:cNvPr id="7" name="Text 5"/>
          <p:cNvSpPr/>
          <p:nvPr/>
        </p:nvSpPr>
        <p:spPr>
          <a:xfrm>
            <a:off x="77724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Water as the arché</a:t>
            </a:r>
            <a:endParaRPr lang="en-US" sz="1300" dirty="0"/>
          </a:p>
        </p:txBody>
      </p:sp>
      <p:sp>
        <p:nvSpPr>
          <p:cNvPr id="8" name="Text 6"/>
          <p:cNvSpPr/>
          <p:nvPr/>
        </p:nvSpPr>
        <p:spPr>
          <a:xfrm>
            <a:off x="77724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According to Aristotle, the first to look for the first cause of everything.</a:t>
            </a:r>
            <a:endParaRPr lang="en-US" sz="1450" dirty="0"/>
          </a:p>
        </p:txBody>
      </p:sp>
      <p:sp>
        <p:nvSpPr>
          <p:cNvPr id="9" name="Shape 7"/>
          <p:cNvSpPr/>
          <p:nvPr/>
        </p:nvSpPr>
        <p:spPr>
          <a:xfrm>
            <a:off x="3337560" y="1143000"/>
            <a:ext cx="2606040" cy="3246120"/>
          </a:xfrm>
          <a:prstGeom prst="roundRect">
            <a:avLst>
              <a:gd name="adj" fmla="val 3158"/>
            </a:avLst>
          </a:prstGeom>
          <a:solidFill>
            <a:schemeClr val="accent1"/>
          </a:solidFill>
          <a:ln/>
        </p:spPr>
      </p:sp>
      <p:sp>
        <p:nvSpPr>
          <p:cNvPr id="10" name="Shape 8"/>
          <p:cNvSpPr/>
          <p:nvPr/>
        </p:nvSpPr>
        <p:spPr>
          <a:xfrm>
            <a:off x="3337560" y="1225296"/>
            <a:ext cx="2606040" cy="3163824"/>
          </a:xfrm>
          <a:prstGeom prst="roundRect">
            <a:avLst>
              <a:gd name="adj" fmla="val 3158"/>
            </a:avLst>
          </a:prstGeom>
          <a:solidFill>
            <a:schemeClr val="bg2"/>
          </a:solidFill>
          <a:ln/>
        </p:spPr>
      </p:sp>
      <p:sp>
        <p:nvSpPr>
          <p:cNvPr id="11" name="Shape 9"/>
          <p:cNvSpPr/>
          <p:nvPr/>
        </p:nvSpPr>
        <p:spPr>
          <a:xfrm>
            <a:off x="3337560" y="1143000"/>
            <a:ext cx="2606040" cy="3246120"/>
          </a:xfrm>
          <a:prstGeom prst="roundRect">
            <a:avLst>
              <a:gd name="adj" fmla="val 3158"/>
            </a:avLst>
          </a:prstGeom>
          <a:noFill/>
          <a:ln w="12700">
            <a:solidFill>
              <a:srgbClr val="E3DDCF"/>
            </a:solidFill>
            <a:prstDash val="solid"/>
          </a:ln>
        </p:spPr>
      </p:sp>
      <p:sp>
        <p:nvSpPr>
          <p:cNvPr id="12" name="Text 10"/>
          <p:cNvSpPr/>
          <p:nvPr/>
        </p:nvSpPr>
        <p:spPr>
          <a:xfrm>
            <a:off x="356616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Anaximander</a:t>
            </a:r>
            <a:endParaRPr lang="en-US" sz="2100" dirty="0"/>
          </a:p>
        </p:txBody>
      </p:sp>
      <p:sp>
        <p:nvSpPr>
          <p:cNvPr id="13" name="Text 11"/>
          <p:cNvSpPr/>
          <p:nvPr/>
        </p:nvSpPr>
        <p:spPr>
          <a:xfrm>
            <a:off x="356616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The apeiron, the boundless</a:t>
            </a:r>
            <a:endParaRPr lang="en-US" sz="1300" dirty="0"/>
          </a:p>
        </p:txBody>
      </p:sp>
      <p:sp>
        <p:nvSpPr>
          <p:cNvPr id="14" name="Text 12"/>
          <p:cNvSpPr/>
          <p:nvPr/>
        </p:nvSpPr>
        <p:spPr>
          <a:xfrm>
            <a:off x="356616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Rules out water and every known element as the principle.</a:t>
            </a:r>
            <a:endParaRPr lang="en-US" sz="1450" dirty="0"/>
          </a:p>
        </p:txBody>
      </p:sp>
      <p:sp>
        <p:nvSpPr>
          <p:cNvPr id="15" name="Shape 13"/>
          <p:cNvSpPr/>
          <p:nvPr/>
        </p:nvSpPr>
        <p:spPr>
          <a:xfrm>
            <a:off x="6126480" y="1143000"/>
            <a:ext cx="2606040" cy="3246120"/>
          </a:xfrm>
          <a:prstGeom prst="roundRect">
            <a:avLst>
              <a:gd name="adj" fmla="val 3158"/>
            </a:avLst>
          </a:prstGeom>
          <a:solidFill>
            <a:srgbClr val="47525F"/>
          </a:solidFill>
          <a:ln/>
        </p:spPr>
      </p:sp>
      <p:sp>
        <p:nvSpPr>
          <p:cNvPr id="16" name="Shape 14"/>
          <p:cNvSpPr/>
          <p:nvPr/>
        </p:nvSpPr>
        <p:spPr>
          <a:xfrm>
            <a:off x="6126480" y="1225296"/>
            <a:ext cx="2606040" cy="3163824"/>
          </a:xfrm>
          <a:prstGeom prst="roundRect">
            <a:avLst>
              <a:gd name="adj" fmla="val 3158"/>
            </a:avLst>
          </a:prstGeom>
          <a:solidFill>
            <a:schemeClr val="bg2"/>
          </a:solidFill>
          <a:ln/>
        </p:spPr>
      </p:sp>
      <p:sp>
        <p:nvSpPr>
          <p:cNvPr id="17" name="Shape 15"/>
          <p:cNvSpPr/>
          <p:nvPr/>
        </p:nvSpPr>
        <p:spPr>
          <a:xfrm>
            <a:off x="6126480" y="1143000"/>
            <a:ext cx="2606040" cy="3246120"/>
          </a:xfrm>
          <a:prstGeom prst="roundRect">
            <a:avLst>
              <a:gd name="adj" fmla="val 3158"/>
            </a:avLst>
          </a:prstGeom>
          <a:noFill/>
          <a:ln w="12700">
            <a:solidFill>
              <a:srgbClr val="E3DDCF"/>
            </a:solidFill>
            <a:prstDash val="solid"/>
          </a:ln>
        </p:spPr>
      </p:sp>
      <p:sp>
        <p:nvSpPr>
          <p:cNvPr id="18" name="Text 16"/>
          <p:cNvSpPr/>
          <p:nvPr/>
        </p:nvSpPr>
        <p:spPr>
          <a:xfrm>
            <a:off x="6355080" y="1417320"/>
            <a:ext cx="2148840" cy="457200"/>
          </a:xfrm>
          <a:prstGeom prst="rect">
            <a:avLst/>
          </a:prstGeom>
          <a:noFill/>
          <a:ln/>
        </p:spPr>
        <p:txBody>
          <a:bodyPr wrap="square" rtlCol="0" anchor="ctr"/>
          <a:lstStyle/>
          <a:p>
            <a:pPr indent="0" marL="0">
              <a:buNone/>
            </a:pPr>
            <a:r>
              <a:rPr lang="en-US" sz="2100" b="1" dirty="0">
                <a:solidFill>
                  <a:schemeClr val="tx1"/>
                </a:solidFill>
                <a:latin typeface="+mj-lt" pitchFamily="34" charset="0"/>
                <a:ea typeface="+mj-lt" pitchFamily="34" charset="-122"/>
                <a:cs typeface="+mj-lt" pitchFamily="34" charset="-120"/>
              </a:rPr>
              <a:t>Anaximenes</a:t>
            </a:r>
            <a:endParaRPr lang="en-US" sz="2100" dirty="0"/>
          </a:p>
        </p:txBody>
      </p:sp>
      <p:sp>
        <p:nvSpPr>
          <p:cNvPr id="19" name="Text 17"/>
          <p:cNvSpPr/>
          <p:nvPr/>
        </p:nvSpPr>
        <p:spPr>
          <a:xfrm>
            <a:off x="6355080" y="1874520"/>
            <a:ext cx="2148840" cy="548640"/>
          </a:xfrm>
          <a:prstGeom prst="rect">
            <a:avLst/>
          </a:prstGeom>
          <a:noFill/>
          <a:ln/>
        </p:spPr>
        <p:txBody>
          <a:bodyPr wrap="square" rtlCol="0" anchor="ctr"/>
          <a:lstStyle/>
          <a:p>
            <a:pPr indent="0" marL="0">
              <a:lnSpc>
                <a:spcPct val="115000"/>
              </a:lnSpc>
              <a:buNone/>
            </a:pPr>
            <a:r>
              <a:rPr lang="en-US" sz="1300" dirty="0">
                <a:solidFill>
                  <a:schemeClr val="tx2"/>
                </a:solidFill>
                <a:latin typeface="+mn-lt" pitchFamily="34" charset="0"/>
                <a:ea typeface="+mn-lt" pitchFamily="34" charset="-122"/>
                <a:cs typeface="+mn-lt" pitchFamily="34" charset="-120"/>
              </a:rPr>
              <a:t>Air that transforms</a:t>
            </a:r>
            <a:endParaRPr lang="en-US" sz="1300" dirty="0"/>
          </a:p>
        </p:txBody>
      </p:sp>
      <p:sp>
        <p:nvSpPr>
          <p:cNvPr id="20" name="Text 18"/>
          <p:cNvSpPr/>
          <p:nvPr/>
        </p:nvSpPr>
        <p:spPr>
          <a:xfrm>
            <a:off x="6355080" y="3429000"/>
            <a:ext cx="2148840" cy="822960"/>
          </a:xfrm>
          <a:prstGeom prst="rect">
            <a:avLst/>
          </a:prstGeom>
          <a:noFill/>
          <a:ln/>
        </p:spPr>
        <p:txBody>
          <a:bodyPr wrap="square" rtlCol="0" anchor="b"/>
          <a:lstStyle/>
          <a:p>
            <a:pPr indent="0" marL="0">
              <a:lnSpc>
                <a:spcPct val="120000"/>
              </a:lnSpc>
              <a:buNone/>
            </a:pPr>
            <a:r>
              <a:rPr lang="en-US" sz="1450" dirty="0">
                <a:solidFill>
                  <a:schemeClr val="tx1"/>
                </a:solidFill>
                <a:latin typeface="+mn-lt" pitchFamily="34" charset="0"/>
                <a:ea typeface="+mn-lt" pitchFamily="34" charset="-122"/>
                <a:cs typeface="+mn-lt" pitchFamily="34" charset="-120"/>
              </a:rPr>
              <a:t>Rarefaction and condensation explain everything.</a:t>
            </a:r>
            <a:endParaRPr lang="en-US" sz="14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4</a:t>
            </a:fld>
            <a:endParaRPr lang="en-US"/>
          </a:p>
        </p:txBody>
      </p:sp>
    </p:spTree>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name="Slide 5">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ONE SUBSTANCE, ONE PRINCIPLE WITH NO SHAPE</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Thales</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PRINCIPLE</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Water, a concrete substance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ITS NATURE</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An already known element</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Anaximander</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PRINCIPLE</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The apeiron, the boundless</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ITS NATURE</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 limits and no fixed form</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The same question, answered with a substance or with a formless principle.</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5</a:t>
            </a:fld>
            <a:endParaRPr lang="en-US"/>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name="Slide 6">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FROM RAREFIED TO CONDENSED, THE SAME AIR</a:t>
            </a:r>
            <a:endParaRPr lang="en-US" sz="1300" dirty="0"/>
          </a:p>
        </p:txBody>
      </p:sp>
      <p:sp>
        <p:nvSpPr>
          <p:cNvPr id="3" name="Text 1"/>
          <p:cNvSpPr/>
          <p:nvPr/>
        </p:nvSpPr>
        <p:spPr>
          <a:xfrm>
            <a:off x="5486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Rarefied</a:t>
            </a:r>
            <a:endParaRPr lang="en-US" sz="4800" dirty="0"/>
          </a:p>
        </p:txBody>
      </p:sp>
      <p:sp>
        <p:nvSpPr>
          <p:cNvPr id="4" name="Text 2"/>
          <p:cNvSpPr/>
          <p:nvPr/>
        </p:nvSpPr>
        <p:spPr>
          <a:xfrm>
            <a:off x="5486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Becomes fire</a:t>
            </a:r>
            <a:pPr indent="0" marL="0">
              <a:lnSpc>
                <a:spcPct val="120000"/>
              </a:lnSpc>
              <a:buNone/>
            </a:pPr>
            <a:r>
              <a:rPr lang="en-US" sz="1500" dirty="0">
                <a:solidFill>
                  <a:schemeClr val="tx2"/>
                </a:solidFill>
                <a:latin typeface="+mn-lt" pitchFamily="34" charset="0"/>
                <a:ea typeface="+mn-lt" pitchFamily="34" charset="-122"/>
                <a:cs typeface="+mn-lt" pitchFamily="34" charset="-120"/>
              </a:rPr>
              <a:t>: by thinning the air, according to Anaximenes</a:t>
            </a:r>
            <a:endParaRPr lang="en-US" sz="1500" dirty="0"/>
          </a:p>
        </p:txBody>
      </p:sp>
      <p:sp>
        <p:nvSpPr>
          <p:cNvPr id="5" name="Text 3"/>
          <p:cNvSpPr/>
          <p:nvPr/>
        </p:nvSpPr>
        <p:spPr>
          <a:xfrm>
            <a:off x="32918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Neutral</a:t>
            </a:r>
            <a:endParaRPr lang="en-US" sz="4800" dirty="0"/>
          </a:p>
        </p:txBody>
      </p:sp>
      <p:sp>
        <p:nvSpPr>
          <p:cNvPr id="6" name="Text 4"/>
          <p:cNvSpPr/>
          <p:nvPr/>
        </p:nvSpPr>
        <p:spPr>
          <a:xfrm>
            <a:off x="32918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Air at rest</a:t>
            </a:r>
            <a:pPr indent="0" marL="0">
              <a:lnSpc>
                <a:spcPct val="120000"/>
              </a:lnSpc>
              <a:buNone/>
            </a:pPr>
            <a:r>
              <a:rPr lang="en-US" sz="1500" dirty="0">
                <a:solidFill>
                  <a:schemeClr val="tx2"/>
                </a:solidFill>
                <a:latin typeface="+mn-lt" pitchFamily="34" charset="0"/>
                <a:ea typeface="+mn-lt" pitchFamily="34" charset="-122"/>
                <a:cs typeface="+mn-lt" pitchFamily="34" charset="-120"/>
              </a:rPr>
              <a:t>: present everywhere, unlike the apeiron</a:t>
            </a:r>
            <a:endParaRPr lang="en-US" sz="1500" dirty="0"/>
          </a:p>
        </p:txBody>
      </p:sp>
      <p:sp>
        <p:nvSpPr>
          <p:cNvPr id="7" name="Text 5"/>
          <p:cNvSpPr/>
          <p:nvPr/>
        </p:nvSpPr>
        <p:spPr>
          <a:xfrm>
            <a:off x="6035040" y="1554480"/>
            <a:ext cx="2606040" cy="914400"/>
          </a:xfrm>
          <a:prstGeom prst="rect">
            <a:avLst/>
          </a:prstGeom>
          <a:noFill/>
          <a:ln/>
        </p:spPr>
        <p:txBody>
          <a:bodyPr wrap="square" rtlCol="0" anchor="b"/>
          <a:lstStyle/>
          <a:p>
            <a:pPr indent="0" marL="0">
              <a:buNone/>
            </a:pPr>
            <a:r>
              <a:rPr lang="en-US" sz="4800" b="1" dirty="0">
                <a:solidFill>
                  <a:schemeClr val="accent1"/>
                </a:solidFill>
                <a:latin typeface="+mj-lt" pitchFamily="34" charset="0"/>
                <a:ea typeface="+mj-lt" pitchFamily="34" charset="-122"/>
                <a:cs typeface="+mj-lt" pitchFamily="34" charset="-120"/>
              </a:rPr>
              <a:t>Dense</a:t>
            </a:r>
            <a:endParaRPr lang="en-US" sz="4800" dirty="0"/>
          </a:p>
        </p:txBody>
      </p:sp>
      <p:sp>
        <p:nvSpPr>
          <p:cNvPr id="8" name="Text 6"/>
          <p:cNvSpPr/>
          <p:nvPr/>
        </p:nvSpPr>
        <p:spPr>
          <a:xfrm>
            <a:off x="6035040" y="2606040"/>
            <a:ext cx="2606040" cy="1188720"/>
          </a:xfrm>
          <a:prstGeom prst="rect">
            <a:avLst/>
          </a:prstGeom>
          <a:noFill/>
          <a:ln/>
        </p:spPr>
        <p:txBody>
          <a:bodyPr wrap="square" rtlCol="0" anchor="t"/>
          <a:lstStyle/>
          <a:p>
            <a:pPr indent="0" marL="0">
              <a:lnSpc>
                <a:spcPct val="120000"/>
              </a:lnSpc>
              <a:buNone/>
            </a:pPr>
            <a:r>
              <a:rPr lang="en-US" sz="1500" b="1" dirty="0">
                <a:solidFill>
                  <a:schemeClr val="tx1"/>
                </a:solidFill>
                <a:latin typeface="+mn-lt" pitchFamily="34" charset="0"/>
                <a:ea typeface="+mn-lt" pitchFamily="34" charset="-122"/>
                <a:cs typeface="+mn-lt" pitchFamily="34" charset="-120"/>
              </a:rPr>
              <a:t>Becomes stone</a:t>
            </a:r>
            <a:pPr indent="0" marL="0">
              <a:lnSpc>
                <a:spcPct val="120000"/>
              </a:lnSpc>
              <a:buNone/>
            </a:pPr>
            <a:r>
              <a:rPr lang="en-US" sz="1500" dirty="0">
                <a:solidFill>
                  <a:schemeClr val="tx2"/>
                </a:solidFill>
                <a:latin typeface="+mn-lt" pitchFamily="34" charset="0"/>
                <a:ea typeface="+mn-lt" pitchFamily="34" charset="-122"/>
                <a:cs typeface="+mn-lt" pitchFamily="34" charset="-120"/>
              </a:rPr>
              <a:t>: passing through wind, cloud, water, earth</a:t>
            </a:r>
            <a:endParaRPr lang="en-US" sz="15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6</a:t>
            </a:fld>
            <a:endParaRPr lang="en-US"/>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name="Slide 7">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3"/>
                </a:solidFill>
                <a:latin typeface="+mj-lt" pitchFamily="34" charset="0"/>
                <a:ea typeface="+mj-lt" pitchFamily="34" charset="-122"/>
                <a:cs typeface="+mj-lt" pitchFamily="34" charset="-120"/>
              </a:rPr>
              <a:t>AROUND 500 BC, IN EPHESUS</a:t>
            </a:r>
            <a:endParaRPr lang="en-US" sz="1300" dirty="0"/>
          </a:p>
        </p:txBody>
      </p:sp>
      <p:sp>
        <p:nvSpPr>
          <p:cNvPr id="3" name="Shape 1"/>
          <p:cNvSpPr/>
          <p:nvPr/>
        </p:nvSpPr>
        <p:spPr>
          <a:xfrm>
            <a:off x="1531569" y="2843632"/>
            <a:ext cx="4614570" cy="348691"/>
          </a:xfrm>
          <a:prstGeom prst="rect">
            <a:avLst/>
          </a:prstGeom>
          <a:solidFill>
            <a:srgbClr val="FFD435"/>
          </a:solidFill>
          <a:ln/>
        </p:spPr>
      </p:sp>
      <p:sp>
        <p:nvSpPr>
          <p:cNvPr id="4" name="Text 2"/>
          <p:cNvSpPr/>
          <p:nvPr/>
        </p:nvSpPr>
        <p:spPr>
          <a:xfrm>
            <a:off x="548640" y="1822704"/>
            <a:ext cx="7955280" cy="1530096"/>
          </a:xfrm>
          <a:prstGeom prst="rect">
            <a:avLst/>
          </a:prstGeom>
          <a:noFill/>
          <a:ln/>
        </p:spPr>
        <p:txBody>
          <a:bodyPr wrap="square" lIns="0" tIns="0" rIns="0" bIns="0" rtlCol="0" anchor="t"/>
          <a:lstStyle/>
          <a:p>
            <a:pPr indent="0" marL="0">
              <a:spcAft>
                <a:spcPts val="528"/>
              </a:spcAft>
              <a:buNone/>
            </a:pPr>
            <a:r>
              <a:rPr lang="en-US" sz="4400" b="1" dirty="0">
                <a:solidFill>
                  <a:schemeClr val="tx1"/>
                </a:solidFill>
                <a:latin typeface="+mj-lt" pitchFamily="34" charset="0"/>
                <a:ea typeface="+mj-lt" pitchFamily="34" charset="-122"/>
                <a:cs typeface="+mj-lt" pitchFamily="34" charset="-120"/>
              </a:rPr>
              <a:t>Why can you never step into</a:t>
            </a:r>
            <a:endParaRPr lang="en-US" sz="4400" dirty="0"/>
          </a:p>
          <a:p>
            <a:pPr indent="0" marL="0">
              <a:spcAft>
                <a:spcPts val="528"/>
              </a:spcAft>
              <a:buNone/>
            </a:pPr>
            <a:r>
              <a:rPr lang="en-US" sz="4400" b="1" dirty="0">
                <a:solidFill>
                  <a:schemeClr val="tx1"/>
                </a:solidFill>
                <a:latin typeface="+mj-lt" pitchFamily="34" charset="0"/>
                <a:ea typeface="+mj-lt" pitchFamily="34" charset="-122"/>
                <a:cs typeface="+mj-lt" pitchFamily="34" charset="-120"/>
              </a:rPr>
              <a:t>the same river twice?</a:t>
            </a:r>
            <a:endParaRPr lang="en-US" sz="440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7</a:t>
            </a:fld>
            <a:endParaRPr lang="en-US"/>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name="Slide 8">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E58278"/>
                </a:solidFill>
                <a:latin typeface="+mj-lt" pitchFamily="34" charset="0"/>
                <a:ea typeface="+mj-lt" pitchFamily="34" charset="-122"/>
                <a:cs typeface="+mj-lt" pitchFamily="34" charset="-120"/>
              </a:rPr>
              <a:t>COMMON MYTH</a:t>
            </a:r>
            <a:endParaRPr lang="en-US" sz="1300" dirty="0"/>
          </a:p>
        </p:txBody>
      </p:sp>
      <p:sp>
        <p:nvSpPr>
          <p:cNvPr id="3" name="Text 1"/>
          <p:cNvSpPr/>
          <p:nvPr/>
        </p:nvSpPr>
        <p:spPr>
          <a:xfrm>
            <a:off x="548640" y="1371600"/>
            <a:ext cx="8046720" cy="1920240"/>
          </a:xfrm>
          <a:prstGeom prst="rect">
            <a:avLst/>
          </a:prstGeom>
          <a:noFill/>
          <a:ln/>
        </p:spPr>
        <p:txBody>
          <a:bodyPr wrap="square" rtlCol="0" anchor="b"/>
          <a:lstStyle/>
          <a:p>
            <a:pPr indent="0" marL="0">
              <a:lnSpc>
                <a:spcPct val="105000"/>
              </a:lnSpc>
              <a:buNone/>
            </a:pPr>
            <a:r>
              <a:rPr lang="en-US" sz="5000" b="1" dirty="0">
                <a:solidFill>
                  <a:schemeClr val="bg1"/>
                </a:solidFill>
                <a:latin typeface="+mj-lt" pitchFamily="34" charset="0"/>
                <a:ea typeface="+mj-lt" pitchFamily="34" charset="-122"/>
                <a:cs typeface="+mj-lt" pitchFamily="34" charset="-120"/>
              </a:rPr>
              <a:t>Pythagoras never said that everything is number.</a:t>
            </a:r>
            <a:endParaRPr lang="en-US" sz="5000" dirty="0"/>
          </a:p>
        </p:txBody>
      </p:sp>
      <p:sp>
        <p:nvSpPr>
          <p:cNvPr id="4" name="Text 2"/>
          <p:cNvSpPr/>
          <p:nvPr/>
        </p:nvSpPr>
        <p:spPr>
          <a:xfrm>
            <a:off x="548640" y="3474720"/>
            <a:ext cx="7498080" cy="1005840"/>
          </a:xfrm>
          <a:prstGeom prst="rect">
            <a:avLst/>
          </a:prstGeom>
          <a:noFill/>
          <a:ln/>
        </p:spPr>
        <p:txBody>
          <a:bodyPr wrap="square" rtlCol="0" anchor="ctr"/>
          <a:lstStyle/>
          <a:p>
            <a:pPr indent="0" marL="0">
              <a:lnSpc>
                <a:spcPct val="125000"/>
              </a:lnSpc>
              <a:buNone/>
            </a:pPr>
            <a:r>
              <a:rPr lang="en-US" sz="1750" dirty="0">
                <a:solidFill>
                  <a:srgbClr val="D8D6CF"/>
                </a:solidFill>
                <a:latin typeface="+mn-lt" pitchFamily="34" charset="0"/>
                <a:ea typeface="+mn-lt" pitchFamily="34" charset="-122"/>
                <a:cs typeface="+mn-lt" pitchFamily="34" charset="-120"/>
              </a:rPr>
              <a:t>His fame rested on the doctrine of the immortal soul. The mathematics came later, with his followers </a:t>
            </a:r>
            <a:pPr indent="0" marL="0">
              <a:lnSpc>
                <a:spcPct val="125000"/>
              </a:lnSpc>
              <a:buNone/>
            </a:pPr>
            <a:r>
              <a:rPr lang="en-US" sz="1750" b="1" dirty="0">
                <a:solidFill>
                  <a:schemeClr val="bg1"/>
                </a:solidFill>
                <a:latin typeface="+mn-lt" pitchFamily="34" charset="0"/>
                <a:ea typeface="+mn-lt" pitchFamily="34" charset="-122"/>
                <a:cs typeface="+mn-lt" pitchFamily="34" charset="-120"/>
              </a:rPr>
              <a:t>Philolaus and Archytas</a:t>
            </a:r>
            <a:pPr indent="0" marL="0">
              <a:lnSpc>
                <a:spcPct val="125000"/>
              </a:lnSpc>
              <a:buNone/>
            </a:pPr>
            <a:r>
              <a:rPr lang="en-US" sz="1750" dirty="0">
                <a:solidFill>
                  <a:srgbClr val="D8D6CF"/>
                </a:solidFill>
                <a:latin typeface="+mn-lt" pitchFamily="34" charset="0"/>
                <a:ea typeface="+mn-lt" pitchFamily="34" charset="-122"/>
                <a:cs typeface="+mn-lt" pitchFamily="34" charset="-120"/>
              </a:rPr>
              <a:t>.</a:t>
            </a:r>
            <a:endParaRPr lang="en-US" sz="17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rgbClr val="D7E4DF"/>
                </a:solidFill>
              </a:defRPr>
            </a:lvl1pPr>
          </a:lstStyle>
          <a:p>
            <a:pPr algn="r"/>
            <a:fld id="{F7021451-1387-4CA6-816F-3879F97B5CBC}" type="slidenum">
              <a:rPr b="0" lang="en-US"/>
              <a:t>8</a:t>
            </a:fld>
            <a:endParaRPr lang="en-US"/>
          </a:p>
        </p:txBody>
      </p:sp>
    </p:spTree>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name="Slide 9">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chemeClr val="accent1"/>
                </a:solidFill>
                <a:latin typeface="+mj-lt" pitchFamily="34" charset="0"/>
                <a:ea typeface="+mj-lt" pitchFamily="34" charset="-122"/>
                <a:cs typeface="+mj-lt" pitchFamily="34" charset="-120"/>
              </a:rPr>
              <a:t>PARMENIDES'S POEM, IN HEXAMETERS</a:t>
            </a:r>
            <a:endParaRPr lang="en-US" sz="1300" dirty="0"/>
          </a:p>
        </p:txBody>
      </p:sp>
      <p:sp>
        <p:nvSpPr>
          <p:cNvPr id="3" name="Shape 1"/>
          <p:cNvSpPr/>
          <p:nvPr/>
        </p:nvSpPr>
        <p:spPr>
          <a:xfrm>
            <a:off x="548640" y="1051560"/>
            <a:ext cx="3886200" cy="2697480"/>
          </a:xfrm>
          <a:prstGeom prst="roundRect">
            <a:avLst>
              <a:gd name="adj" fmla="val 3051"/>
            </a:avLst>
          </a:prstGeom>
          <a:solidFill>
            <a:srgbClr val="EAEDF0"/>
          </a:solidFill>
          <a:ln/>
        </p:spPr>
      </p:sp>
      <p:sp>
        <p:nvSpPr>
          <p:cNvPr id="4" name="Text 2"/>
          <p:cNvSpPr/>
          <p:nvPr/>
        </p:nvSpPr>
        <p:spPr>
          <a:xfrm>
            <a:off x="822960" y="1280160"/>
            <a:ext cx="3337560" cy="457200"/>
          </a:xfrm>
          <a:prstGeom prst="rect">
            <a:avLst/>
          </a:prstGeom>
          <a:noFill/>
          <a:ln/>
        </p:spPr>
        <p:txBody>
          <a:bodyPr wrap="square" rtlCol="0" anchor="ctr"/>
          <a:lstStyle/>
          <a:p>
            <a:pPr indent="0" marL="0">
              <a:buNone/>
            </a:pPr>
            <a:r>
              <a:rPr lang="en-US" sz="2200" b="1" dirty="0">
                <a:solidFill>
                  <a:srgbClr val="47525F"/>
                </a:solidFill>
                <a:latin typeface="+mj-lt" pitchFamily="34" charset="0"/>
                <a:ea typeface="+mj-lt" pitchFamily="34" charset="-122"/>
                <a:cs typeface="+mj-lt" pitchFamily="34" charset="-120"/>
              </a:rPr>
              <a:t>The path of conviction</a:t>
            </a:r>
            <a:endParaRPr lang="en-US" sz="2200" dirty="0"/>
          </a:p>
        </p:txBody>
      </p:sp>
      <p:sp>
        <p:nvSpPr>
          <p:cNvPr id="5" name="Shape 3"/>
          <p:cNvSpPr/>
          <p:nvPr/>
        </p:nvSpPr>
        <p:spPr>
          <a:xfrm>
            <a:off x="822960" y="1874520"/>
            <a:ext cx="3337560" cy="0"/>
          </a:xfrm>
          <a:prstGeom prst="line">
            <a:avLst/>
          </a:prstGeom>
          <a:noFill/>
          <a:ln w="12700">
            <a:solidFill>
              <a:srgbClr val="E3DDCF"/>
            </a:solidFill>
            <a:prstDash val="solid"/>
          </a:ln>
        </p:spPr>
      </p:sp>
      <p:sp>
        <p:nvSpPr>
          <p:cNvPr id="6" name="Text 4"/>
          <p:cNvSpPr/>
          <p:nvPr/>
        </p:nvSpPr>
        <p:spPr>
          <a:xfrm>
            <a:off x="82296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CLAIM</a:t>
            </a:r>
            <a:endParaRPr lang="en-US" sz="1100" dirty="0"/>
          </a:p>
        </p:txBody>
      </p:sp>
      <p:sp>
        <p:nvSpPr>
          <p:cNvPr id="7" name="Text 5"/>
          <p:cNvSpPr/>
          <p:nvPr/>
        </p:nvSpPr>
        <p:spPr>
          <a:xfrm>
            <a:off x="82296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Something is, it cannot not be</a:t>
            </a:r>
            <a:endParaRPr lang="en-US" sz="1600" dirty="0"/>
          </a:p>
        </p:txBody>
      </p:sp>
      <p:sp>
        <p:nvSpPr>
          <p:cNvPr id="8" name="Shape 6"/>
          <p:cNvSpPr/>
          <p:nvPr/>
        </p:nvSpPr>
        <p:spPr>
          <a:xfrm>
            <a:off x="822960" y="2743200"/>
            <a:ext cx="3337560" cy="0"/>
          </a:xfrm>
          <a:prstGeom prst="line">
            <a:avLst/>
          </a:prstGeom>
          <a:noFill/>
          <a:ln w="12700">
            <a:solidFill>
              <a:srgbClr val="E3DDCF"/>
            </a:solidFill>
            <a:prstDash val="solid"/>
          </a:ln>
        </p:spPr>
      </p:sp>
      <p:sp>
        <p:nvSpPr>
          <p:cNvPr id="9" name="Text 7"/>
          <p:cNvSpPr/>
          <p:nvPr/>
        </p:nvSpPr>
        <p:spPr>
          <a:xfrm>
            <a:off x="82296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IT LEADS</a:t>
            </a:r>
            <a:endParaRPr lang="en-US" sz="1100" dirty="0"/>
          </a:p>
        </p:txBody>
      </p:sp>
      <p:sp>
        <p:nvSpPr>
          <p:cNvPr id="10" name="Text 8"/>
          <p:cNvSpPr/>
          <p:nvPr/>
        </p:nvSpPr>
        <p:spPr>
          <a:xfrm>
            <a:off x="82296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Rests on true reality</a:t>
            </a:r>
            <a:endParaRPr lang="en-US" sz="1600" dirty="0"/>
          </a:p>
        </p:txBody>
      </p:sp>
      <p:sp>
        <p:nvSpPr>
          <p:cNvPr id="11" name="Shape 9"/>
          <p:cNvSpPr/>
          <p:nvPr/>
        </p:nvSpPr>
        <p:spPr>
          <a:xfrm>
            <a:off x="4709160" y="1051560"/>
            <a:ext cx="3886200" cy="2697480"/>
          </a:xfrm>
          <a:prstGeom prst="roundRect">
            <a:avLst>
              <a:gd name="adj" fmla="val 3051"/>
            </a:avLst>
          </a:prstGeom>
          <a:solidFill>
            <a:srgbClr val="E2F0EA"/>
          </a:solidFill>
          <a:ln/>
        </p:spPr>
      </p:sp>
      <p:sp>
        <p:nvSpPr>
          <p:cNvPr id="12" name="Text 10"/>
          <p:cNvSpPr/>
          <p:nvPr/>
        </p:nvSpPr>
        <p:spPr>
          <a:xfrm>
            <a:off x="4983480" y="1280160"/>
            <a:ext cx="3337560" cy="457200"/>
          </a:xfrm>
          <a:prstGeom prst="rect">
            <a:avLst/>
          </a:prstGeom>
          <a:noFill/>
          <a:ln/>
        </p:spPr>
        <p:txBody>
          <a:bodyPr wrap="square" rtlCol="0" anchor="ctr"/>
          <a:lstStyle/>
          <a:p>
            <a:pPr indent="0" marL="0">
              <a:buNone/>
            </a:pPr>
            <a:r>
              <a:rPr lang="en-US" sz="2200" b="1" dirty="0">
                <a:solidFill>
                  <a:schemeClr val="accent1"/>
                </a:solidFill>
                <a:latin typeface="+mj-lt" pitchFamily="34" charset="0"/>
                <a:ea typeface="+mj-lt" pitchFamily="34" charset="-122"/>
                <a:cs typeface="+mj-lt" pitchFamily="34" charset="-120"/>
              </a:rPr>
              <a:t>The other path</a:t>
            </a:r>
            <a:endParaRPr lang="en-US" sz="2200" dirty="0"/>
          </a:p>
        </p:txBody>
      </p:sp>
      <p:sp>
        <p:nvSpPr>
          <p:cNvPr id="13" name="Shape 11"/>
          <p:cNvSpPr/>
          <p:nvPr/>
        </p:nvSpPr>
        <p:spPr>
          <a:xfrm>
            <a:off x="4983480" y="1874520"/>
            <a:ext cx="3337560" cy="0"/>
          </a:xfrm>
          <a:prstGeom prst="line">
            <a:avLst/>
          </a:prstGeom>
          <a:noFill/>
          <a:ln w="12700">
            <a:solidFill>
              <a:srgbClr val="E3DDCF"/>
            </a:solidFill>
            <a:prstDash val="solid"/>
          </a:ln>
        </p:spPr>
      </p:sp>
      <p:sp>
        <p:nvSpPr>
          <p:cNvPr id="14" name="Text 12"/>
          <p:cNvSpPr/>
          <p:nvPr/>
        </p:nvSpPr>
        <p:spPr>
          <a:xfrm>
            <a:off x="4983480" y="194767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THE CLAIM</a:t>
            </a:r>
            <a:endParaRPr lang="en-US" sz="1100" dirty="0"/>
          </a:p>
        </p:txBody>
      </p:sp>
      <p:sp>
        <p:nvSpPr>
          <p:cNvPr id="15" name="Text 13"/>
          <p:cNvSpPr/>
          <p:nvPr/>
        </p:nvSpPr>
        <p:spPr>
          <a:xfrm>
            <a:off x="4983480" y="220370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Something is not, it must not be</a:t>
            </a:r>
            <a:endParaRPr lang="en-US" sz="1600" dirty="0"/>
          </a:p>
        </p:txBody>
      </p:sp>
      <p:sp>
        <p:nvSpPr>
          <p:cNvPr id="16" name="Shape 14"/>
          <p:cNvSpPr/>
          <p:nvPr/>
        </p:nvSpPr>
        <p:spPr>
          <a:xfrm>
            <a:off x="4983480" y="2743200"/>
            <a:ext cx="3337560" cy="0"/>
          </a:xfrm>
          <a:prstGeom prst="line">
            <a:avLst/>
          </a:prstGeom>
          <a:noFill/>
          <a:ln w="12700">
            <a:solidFill>
              <a:srgbClr val="E3DDCF"/>
            </a:solidFill>
            <a:prstDash val="solid"/>
          </a:ln>
        </p:spPr>
      </p:sp>
      <p:sp>
        <p:nvSpPr>
          <p:cNvPr id="17" name="Text 15"/>
          <p:cNvSpPr/>
          <p:nvPr/>
        </p:nvSpPr>
        <p:spPr>
          <a:xfrm>
            <a:off x="4983480" y="2816352"/>
            <a:ext cx="3337560" cy="256032"/>
          </a:xfrm>
          <a:prstGeom prst="rect">
            <a:avLst/>
          </a:prstGeom>
          <a:noFill/>
          <a:ln/>
        </p:spPr>
        <p:txBody>
          <a:bodyPr wrap="square" rtlCol="0" anchor="ctr"/>
          <a:lstStyle/>
          <a:p>
            <a:pPr indent="0" marL="0">
              <a:buNone/>
            </a:pPr>
            <a:r>
              <a:rPr lang="en-US" sz="1100" b="1" spc="200" kern="0" dirty="0">
                <a:solidFill>
                  <a:schemeClr val="tx2"/>
                </a:solidFill>
                <a:latin typeface="+mn-lt" pitchFamily="34" charset="0"/>
                <a:ea typeface="+mn-lt" pitchFamily="34" charset="-122"/>
                <a:cs typeface="+mn-lt" pitchFamily="34" charset="-120"/>
              </a:rPr>
              <a:t>WHERE IT LEADS</a:t>
            </a:r>
            <a:endParaRPr lang="en-US" sz="1100" dirty="0"/>
          </a:p>
        </p:txBody>
      </p:sp>
      <p:sp>
        <p:nvSpPr>
          <p:cNvPr id="18" name="Text 16"/>
          <p:cNvSpPr/>
          <p:nvPr/>
        </p:nvSpPr>
        <p:spPr>
          <a:xfrm>
            <a:off x="4983480" y="3072384"/>
            <a:ext cx="3337560" cy="411480"/>
          </a:xfrm>
          <a:prstGeom prst="rect">
            <a:avLst/>
          </a:prstGeom>
          <a:noFill/>
          <a:ln/>
        </p:spPr>
        <p:txBody>
          <a:bodyPr wrap="square" rtlCol="0" anchor="ctr"/>
          <a:lstStyle/>
          <a:p>
            <a:pPr indent="0" marL="0">
              <a:buNone/>
            </a:pPr>
            <a:r>
              <a:rPr lang="en-US" sz="1600" dirty="0">
                <a:solidFill>
                  <a:schemeClr val="tx1"/>
                </a:solidFill>
                <a:latin typeface="+mn-lt" pitchFamily="34" charset="0"/>
                <a:ea typeface="+mn-lt" pitchFamily="34" charset="-122"/>
                <a:cs typeface="+mn-lt" pitchFamily="34" charset="-120"/>
              </a:rPr>
              <a:t>No possibility of knowledge at all</a:t>
            </a:r>
            <a:endParaRPr lang="en-US" sz="1600" dirty="0"/>
          </a:p>
        </p:txBody>
      </p:sp>
      <p:sp>
        <p:nvSpPr>
          <p:cNvPr id="19" name="Text 17"/>
          <p:cNvSpPr/>
          <p:nvPr/>
        </p:nvSpPr>
        <p:spPr>
          <a:xfrm>
            <a:off x="548640" y="3977640"/>
            <a:ext cx="8046720" cy="502920"/>
          </a:xfrm>
          <a:prstGeom prst="rect">
            <a:avLst/>
          </a:prstGeom>
          <a:noFill/>
          <a:ln/>
        </p:spPr>
        <p:txBody>
          <a:bodyPr wrap="square" rtlCol="0" anchor="ctr"/>
          <a:lstStyle/>
          <a:p>
            <a:pPr indent="0" marL="0">
              <a:buNone/>
            </a:pPr>
            <a:r>
              <a:rPr lang="en-US" sz="1650" b="1" dirty="0">
                <a:solidFill>
                  <a:schemeClr val="tx1"/>
                </a:solidFill>
                <a:latin typeface="+mn-lt" pitchFamily="34" charset="0"/>
                <a:ea typeface="+mn-lt" pitchFamily="34" charset="-122"/>
                <a:cs typeface="+mn-lt" pitchFamily="34" charset="-120"/>
              </a:rPr>
              <a:t>For Parmenides, only Being can be thought or spoken of at all.</a:t>
            </a:r>
            <a:endParaRPr lang="en-US" sz="1650" dirty="0"/>
          </a:p>
        </p:txBody>
      </p:sp>
      <p:sp>
        <p:nvSpPr>
          <p:cNvPr id="25" name="Slide Number Placeholder 0"/>
          <p:cNvSpPr>
            <a:spLocks noGrp="1"/>
          </p:cNvSpPr>
          <p:nvPr>
            <p:ph type="sldNum" sz="quarter" idx="4294967295"/>
          </p:nvPr>
        </p:nvSpPr>
        <p:spPr>
          <a:xfrm>
            <a:off x="8092440" y="4754880"/>
            <a:ext cx="548640" cy="274320"/>
          </a:xfrm>
          <a:prstGeom prst="rect">
            <a:avLst/>
          </a:prstGeom>
          <a:extLst>
            <a:ext uri="{C572A759-6A51-4108-AA02-DFA0A04FC94B}">
              <ma14:wrappingTextBoxFlag xmlns:ma14="http://schemas.microsoft.com/office/mac/drawingml/2011/main" val="0"/>
            </a:ext>
          </a:extLst>
        </p:spPr>
        <p:txBody>
          <a:bodyPr/>
          <a:lstStyle>
            <a:lvl1pPr>
              <a:defRPr sz="1100">
                <a:solidFill>
                  <a:schemeClr val="tx2"/>
                </a:solidFill>
              </a:defRPr>
            </a:lvl1pPr>
          </a:lstStyle>
          <a:p>
            <a:pPr algn="r"/>
            <a:fld id="{F7021451-1387-4CA6-816F-3879F97B5CBC}" type="slidenum">
              <a:rPr b="0" lang="en-US"/>
              <a:t>9</a:t>
            </a:fld>
            <a:endParaRPr lang="en-US"/>
          </a:p>
        </p:txBody>
      </p:sp>
    </p:spTree>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name="Slide 10">
    <p:spTree>
      <p:nvGrpSpPr>
        <p:cNvPr id="1" name=""/>
        <p:cNvGrpSpPr/>
        <p:nvPr/>
      </p:nvGrpSpPr>
      <p:grpSpPr>
        <a:xfrm>
          <a:off x="0" y="0"/>
          <a:ext cx="0" cy="0"/>
          <a:chOff x="0" y="0"/>
          <a:chExt cx="0" cy="0"/>
        </a:xfrm>
      </p:grpSpPr>
      <p:sp>
        <p:nvSpPr>
          <p:cNvPr id="2" name="Text 0"/>
          <p:cNvSpPr/>
          <p:nvPr/>
        </p:nvSpPr>
        <p:spPr>
          <a:xfrm>
            <a:off x="548640" y="457200"/>
            <a:ext cx="8046720" cy="292608"/>
          </a:xfrm>
          <a:prstGeom prst="rect">
            <a:avLst/>
          </a:prstGeom>
          <a:noFill/>
          <a:ln/>
        </p:spPr>
        <p:txBody>
          <a:bodyPr wrap="square" rtlCol="0" anchor="ctr"/>
          <a:lstStyle/>
          <a:p>
            <a:pPr indent="0" marL="0">
              <a:buNone/>
            </a:pPr>
            <a:r>
              <a:rPr lang="en-US" sz="1300" b="1" spc="300" kern="0" dirty="0">
                <a:solidFill>
                  <a:srgbClr val="D7E4DF"/>
                </a:solidFill>
                <a:latin typeface="+mj-lt" pitchFamily="34" charset="0"/>
                <a:ea typeface="+mj-lt" pitchFamily="34" charset="-122"/>
                <a:cs typeface="+mj-lt" pitchFamily="34" charset="-120"/>
              </a:rPr>
              <a:t>NOW, TIME TO REVIEW</a:t>
            </a:r>
            <a:endParaRPr lang="en-US" sz="1300" dirty="0"/>
          </a:p>
        </p:txBody>
      </p:sp>
      <p:sp>
        <p:nvSpPr>
          <p:cNvPr id="3" name="Text 1"/>
          <p:cNvSpPr/>
          <p:nvPr/>
        </p:nvSpPr>
        <p:spPr>
          <a:xfrm>
            <a:off x="548640" y="1463040"/>
            <a:ext cx="8046720" cy="1554480"/>
          </a:xfrm>
          <a:prstGeom prst="rect">
            <a:avLst/>
          </a:prstGeom>
          <a:noFill/>
          <a:ln/>
        </p:spPr>
        <p:txBody>
          <a:bodyPr wrap="square" rtlCol="0" anchor="b"/>
          <a:lstStyle/>
          <a:p>
            <a:pPr indent="0" marL="0">
              <a:lnSpc>
                <a:spcPct val="108000"/>
              </a:lnSpc>
              <a:buNone/>
            </a:pPr>
            <a:r>
              <a:rPr lang="en-US" sz="4000" b="1" dirty="0">
                <a:solidFill>
                  <a:schemeClr val="bg1"/>
                </a:solidFill>
                <a:latin typeface="+mj-lt" pitchFamily="34" charset="0"/>
                <a:ea typeface="+mj-lt" pitchFamily="34" charset="-122"/>
                <a:cs typeface="+mj-lt" pitchFamily="34" charset="-120"/>
              </a:rPr>
              <a:t>Clear in 30 seconds.</a:t>
            </a:r>
            <a:endParaRPr lang="en-US" sz="4000" dirty="0"/>
          </a:p>
          <a:p>
            <a:pPr indent="0" marL="0">
              <a:lnSpc>
                <a:spcPct val="108000"/>
              </a:lnSpc>
              <a:buNone/>
            </a:pPr>
            <a:r>
              <a:rPr lang="en-US" sz="4000" b="1" dirty="0">
                <a:solidFill>
                  <a:schemeClr val="bg1"/>
                </a:solidFill>
                <a:latin typeface="+mj-lt" pitchFamily="34" charset="0"/>
                <a:ea typeface="+mj-lt" pitchFamily="34" charset="-122"/>
                <a:cs typeface="+mj-lt" pitchFamily="34" charset="-120"/>
              </a:rPr>
              <a:t>Yours in 10 minutes.</a:t>
            </a:r>
            <a:endParaRPr lang="en-US" sz="4000" dirty="0"/>
          </a:p>
        </p:txBody>
      </p:sp>
      <p:sp>
        <p:nvSpPr>
          <p:cNvPr id="4" name="Text 2"/>
          <p:cNvSpPr/>
          <p:nvPr/>
        </p:nvSpPr>
        <p:spPr>
          <a:xfrm>
            <a:off x="548640" y="3200400"/>
            <a:ext cx="8046720" cy="548640"/>
          </a:xfrm>
          <a:prstGeom prst="rect">
            <a:avLst/>
          </a:prstGeom>
          <a:noFill/>
          <a:ln/>
        </p:spPr>
        <p:txBody>
          <a:bodyPr wrap="square" rtlCol="0" anchor="ctr"/>
          <a:lstStyle/>
          <a:p>
            <a:pPr indent="0" marL="0">
              <a:buNone/>
            </a:pPr>
            <a:r>
              <a:rPr lang="en-US" sz="1700" dirty="0">
                <a:solidFill>
                  <a:srgbClr val="D7E4DF"/>
                </a:solidFill>
                <a:latin typeface="+mn-lt" pitchFamily="34" charset="0"/>
                <a:ea typeface="+mn-lt" pitchFamily="34" charset="-122"/>
                <a:cs typeface="+mn-lt" pitchFamily="34" charset="-120"/>
              </a:rPr>
              <a:t>A 5-question quiz and 8 flashcards: </a:t>
            </a:r>
            <a:pPr indent="0" marL="0">
              <a:buNone/>
            </a:pPr>
            <a:r>
              <a:rPr lang="en-US" sz="1700" b="1" dirty="0">
                <a:solidFill>
                  <a:schemeClr val="bg1"/>
                </a:solidFill>
                <a:latin typeface="+mn-lt" pitchFamily="34" charset="0"/>
                <a:ea typeface="+mn-lt" pitchFamily="34" charset="-122"/>
                <a:cs typeface="+mn-lt" pitchFamily="34" charset="-120"/>
              </a:rPr>
              <a:t>recaplica.com/en/history/pre-socratic-philosophers/</a:t>
            </a:r>
            <a:endParaRPr lang="en-US" sz="1700" dirty="0"/>
          </a:p>
        </p:txBody>
      </p:sp>
      <p:sp>
        <p:nvSpPr>
          <p:cNvPr id="5" name="Text 3"/>
          <p:cNvSpPr/>
          <p:nvPr/>
        </p:nvSpPr>
        <p:spPr>
          <a:xfrm>
            <a:off x="548640" y="4251960"/>
            <a:ext cx="8046720" cy="685800"/>
          </a:xfrm>
          <a:prstGeom prst="rect">
            <a:avLst/>
          </a:prstGeom>
          <a:noFill/>
          <a:ln/>
        </p:spPr>
        <p:txBody>
          <a:bodyPr wrap="square" rtlCol="0" anchor="ctr"/>
          <a:lstStyle/>
          <a:p>
            <a:pPr indent="0" marL="0">
              <a:lnSpc>
                <a:spcPct val="125000"/>
              </a:lnSpc>
              <a:buNone/>
            </a:pPr>
            <a:r>
              <a:rPr lang="en-US" sz="1250" b="1" dirty="0">
                <a:solidFill>
                  <a:schemeClr val="tx1"/>
                </a:solidFill>
                <a:latin typeface="+mn-lt" pitchFamily="34" charset="0"/>
                <a:ea typeface="+mn-lt" pitchFamily="34" charset="-122"/>
                <a:cs typeface="+mn-lt" pitchFamily="34" charset="-120"/>
              </a:rPr>
              <a:t>Sources: </a:t>
            </a:r>
            <a:pPr indent="0" marL="0">
              <a:lnSpc>
                <a:spcPct val="125000"/>
              </a:lnSpc>
              <a:buNone/>
            </a:pPr>
            <a:r>
              <a:rPr lang="en-US" sz="1250" dirty="0">
                <a:solidFill>
                  <a:schemeClr val="tx2"/>
                </a:solidFill>
                <a:latin typeface="+mn-lt" pitchFamily="34" charset="0"/>
                <a:ea typeface="+mn-lt" pitchFamily="34" charset="-122"/>
                <a:cs typeface="+mn-lt" pitchFamily="34" charset="-120"/>
              </a:rPr>
              <a:t>Stanford Encyclopedia of Philosophy · Internet Encyclopedia of Philosophy</a:t>
            </a:r>
            <a:endParaRPr lang="en-US" sz="1250" dirty="0"/>
          </a:p>
        </p:txBody>
      </p:sp>
    </p:spTree>
  </p:cSld>
  <p:clrMapOvr>
    <a:masterClrMapping/>
  </p:clrMapOvr>
</p:sld>
</file>

<file path=ppt/theme/theme1.xml><?xml version="1.0" encoding="utf-8"?>
<a:theme xmlns:a="http://schemas.openxmlformats.org/drawingml/2006/main" name="Recaplica">
  <a:themeElements>
    <a:clrScheme name="Recaplica">
      <a:dk1>
        <a:srgbClr val="161D27"/>
      </a:dk1>
      <a:lt1>
        <a:srgbClr val="FAF8F3"/>
      </a:lt1>
      <a:dk2>
        <a:srgbClr val="56616E"/>
      </a:dk2>
      <a:lt2>
        <a:srgbClr val="FFFFFF"/>
      </a:lt2>
      <a:accent1>
        <a:srgbClr val="0B6B5C"/>
      </a:accent1>
      <a:accent2>
        <a:srgbClr val="FFD435"/>
      </a:accent2>
      <a:accent3>
        <a:srgbClr val="2C4A9E"/>
      </a:accent3>
      <a:accent4>
        <a:srgbClr val="4F6414"/>
      </a:accent4>
      <a:accent5>
        <a:srgbClr val="A12B22"/>
      </a:accent5>
      <a:accent6>
        <a:srgbClr val="8A4B10"/>
      </a:accent6>
      <a:hlink>
        <a:srgbClr val="0B6B5C"/>
      </a:hlink>
      <a:folHlink>
        <a:srgbClr val="084F44"/>
      </a:folHlink>
    </a:clrScheme>
    <a:fontScheme name="Recaplica">
      <a:majorFont>
        <a:latin typeface="Bricolage Grotesque"/>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Atkinson Hyperlegible"/>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0</TotalTime>
  <Words>0</Words>
  <Application>Microsoft Office PowerPoint</Application>
  <PresentationFormat>On-screen Show (16:9)</PresentationFormat>
  <Paragraphs>0</Paragraphs>
  <Slides>10</Slides>
  <Notes>10</Notes>
  <HiddenSlides>0</HiddenSlides>
  <MMClips>0</MMClips>
  <ScaleCrop>false</ScaleCrop>
  <HeadingPairs>
    <vt:vector size="6" baseType="variant">
      <vt:variant>
        <vt:lpstr>Fonts Used</vt:lpstr>
      </vt:variant>
      <vt:variant>
        <vt:i4>2</vt:i4>
      </vt:variant>
      <vt:variant>
        <vt:lpstr>Theme</vt:lpstr>
      </vt:variant>
      <vt:variant>
        <vt:i4>1</vt:i4>
      </vt:variant>
      <vt:variant>
        <vt:lpstr>Slide Titles</vt:lpstr>
      </vt:variant>
      <vt:variant>
        <vt:i4>10</vt:i4>
      </vt:variant>
    </vt:vector>
  </HeadingPairs>
  <TitlesOfParts>
    <vt:vector size="13" baseType="lpstr">
      <vt:lpstr>Arial</vt:lpstr>
      <vt:lpstr>Calibri</vt:lpstr>
      <vt:lpstr>Office Theme</vt:lpstr>
      <vt:lpstr>Slide 1</vt:lpstr>
      <vt:lpstr>Slide 2</vt:lpstr>
      <vt:lpstr>Slide 3</vt:lpstr>
      <vt:lpstr>Slide 4</vt:lpstr>
      <vt:lpstr>Slide 5</vt:lpstr>
      <vt:lpstr>Slide 6</vt:lpstr>
      <vt:lpstr>Slide 7</vt:lpstr>
      <vt:lpstr>Slide 8</vt:lpstr>
      <vt:lpstr>Slide 9</vt:lpstr>
      <vt:lpstr>Slide 10</vt:lpstr>
    </vt:vector>
  </TitlesOfParts>
  <Company>recaplica.com</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Pre-Socratic Philosophers: A Summary of the Search for the Arché — Recap</dc:title>
  <dc:subject>PptxGenJS Presentation</dc:subject>
  <dc:creator>Recaplica</dc:creator>
  <cp:lastModifiedBy>Recaplica</cp:lastModifiedBy>
  <cp:revision>1</cp:revision>
  <dcterms:created xsi:type="dcterms:W3CDTF">2026-10-11T04:25:43Z</dcterms:created>
  <dcterms:modified xsi:type="dcterms:W3CDTF">2026-10-11T04:25:43Z</dcterms:modified>
</cp:coreProperties>
</file>