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Enneads are the complete writings of Plotinus, put together by his student Porphyry after the philosopher's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six-by-nine scheme gives the collection its name, Enneads. When a group came up short, Porphyry divided one longer text to round it out to nine.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Plotinus writes for seventeen years, from roughly 253 CE until a few months before his death, in 270. Most of the 54 treatises come from his last seven or eight years, at his students' urging: he had never written anything before turning forty-nine.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Plotinus writes the treatises, Porphyry gathers, arranges and publishes them around 300 CE, roughly thirty years after his teacher's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passage is cited with three numbers, Ennead, treatise and chapter. For instance, IV.8.1 is the first chapter of the eighth treatise of the fourth Ennead.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Ennead gathers the treatises on ethical themes. The second and third bring together the writings on nature and the physical world. The fourth is devoted to the soul, the fifth to knowledge and the intelligible world, the sixth to the One, the first principle of all things.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books of nine treatises each, built by Porphyry after Plotinus died: the numeric scheme gives the collection its name, while the content changes from book to 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from the number nine, because Porphyry grouped the 54 treatises into six sets of nine. Second question, which Ennead deals with the One? The sixth.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Enneads remain the standard collection for reading Plotinus, in the order Porphyry chose for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Plotinus' Enneads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54 treatises, six books of nine, how Porphyry arranged his teacher's writings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PORPHYRY EDITED THE COLLECTION AFTER PLOTINUS DIED</a:t>
            </a:r>
            <a:endParaRPr lang="en-US" sz="1300" dirty="0"/>
          </a:p>
        </p:txBody>
      </p:sp>
      <p:sp>
        <p:nvSpPr>
          <p:cNvPr id="3" name="Shape 1"/>
          <p:cNvSpPr/>
          <p:nvPr/>
        </p:nvSpPr>
        <p:spPr>
          <a:xfrm>
            <a:off x="1872437" y="2106016"/>
            <a:ext cx="266603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six books of nine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treatises?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PORPHYRY ARRANGED PLOTINUS' WRITINGS INTO SIX BOOKS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wrote them, who arranged them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name Enneads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themes of the Enneads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death to publication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00" b="1" dirty="0">
                <a:solidFill>
                  <a:schemeClr val="tx1"/>
                </a:solidFill>
                <a:latin typeface="+mj-lt" pitchFamily="34" charset="0"/>
                <a:ea typeface="+mj-lt" pitchFamily="34" charset="-122"/>
                <a:cs typeface="+mj-lt" pitchFamily="34" charset="-120"/>
              </a:rPr>
              <a:t>Who wrote them, who arranged them</a:t>
            </a:r>
            <a:endParaRPr lang="en-US" sz="2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philosopher and the student who published him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SEVENTEEN YEARS OF WRITING</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253 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Starts writing, at 49</a:t>
            </a:r>
            <a:endParaRPr lang="en-US" sz="1400" dirty="0"/>
          </a:p>
        </p:txBody>
      </p:sp>
      <p:sp>
        <p:nvSpPr>
          <p:cNvPr id="6" name="Shape 4"/>
          <p:cNvSpPr/>
          <p:nvPr/>
        </p:nvSpPr>
        <p:spPr>
          <a:xfrm>
            <a:off x="5632704"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465429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around 262 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Writes most of the 54 treatises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270 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Dies in Campania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PLOTINUS WRITES THE TREATISES, PORPHYRY ARRANGES THEM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Plotinus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TEXTS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54 treatises over seventeen years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START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Begins writing at 49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Porphyry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TASK</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Gathers his teacher's texts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RESULT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Six books of nine treatises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Porphyry's work makes Plotinus' treatises readable, one by 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name Enneads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name that comes from the number nine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54 TREATISES IN SIX BOOKS OF NINE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treatises</a:t>
            </a:r>
            <a:pPr indent="0" marL="0">
              <a:lnSpc>
                <a:spcPct val="120000"/>
              </a:lnSpc>
              <a:buNone/>
            </a:pPr>
            <a:r>
              <a:rPr lang="en-US" sz="1500" dirty="0">
                <a:solidFill>
                  <a:schemeClr val="tx2"/>
                </a:solidFill>
                <a:latin typeface="+mn-lt" pitchFamily="34" charset="0"/>
                <a:ea typeface="+mn-lt" pitchFamily="34" charset="-122"/>
                <a:cs typeface="+mn-lt" pitchFamily="34" charset="-120"/>
              </a:rPr>
              <a:t>: written by Plotinus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Enneads</a:t>
            </a:r>
            <a:pPr indent="0" marL="0">
              <a:lnSpc>
                <a:spcPct val="120000"/>
              </a:lnSpc>
              <a:buNone/>
            </a:pPr>
            <a:r>
              <a:rPr lang="en-US" sz="1500" dirty="0">
                <a:solidFill>
                  <a:schemeClr val="tx2"/>
                </a:solidFill>
                <a:latin typeface="+mn-lt" pitchFamily="34" charset="0"/>
                <a:ea typeface="+mn-lt" pitchFamily="34" charset="-122"/>
                <a:cs typeface="+mn-lt" pitchFamily="34" charset="-120"/>
              </a:rPr>
              <a:t>: books of nine treatises each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treatises per book</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the Greek word for nine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themes of the Enneads</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ethics to the One, the first principle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ENNEADS I-III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100" b="1" dirty="0">
                <a:solidFill>
                  <a:schemeClr val="bg1"/>
                </a:solidFill>
                <a:latin typeface="+mj-lt" pitchFamily="34" charset="0"/>
                <a:ea typeface="+mj-lt" pitchFamily="34" charset="-122"/>
                <a:cs typeface="+mj-lt" pitchFamily="34" charset="-120"/>
              </a:rPr>
              <a:t>Ethics and nature</a:t>
            </a:r>
            <a:endParaRPr lang="en-US" sz="21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I-III</a:t>
            </a:r>
            <a:pPr indent="0" marL="0">
              <a:buNone/>
            </a:pPr>
            <a:r>
              <a:rPr lang="en-US" sz="1600" b="1" dirty="0">
                <a:solidFill>
                  <a:schemeClr val="bg1"/>
                </a:solidFill>
                <a:latin typeface="+mj-lt" pitchFamily="34" charset="0"/>
                <a:ea typeface="+mj-lt" pitchFamily="34" charset="-122"/>
                <a:cs typeface="+mj-lt" pitchFamily="34" charset="-120"/>
              </a:rPr>
              <a:t> Enneads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Human life and the physical world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ENNEAD IV</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soul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IV</a:t>
            </a:r>
            <a:pPr indent="0" marL="0">
              <a:buNone/>
            </a:pPr>
            <a:r>
              <a:rPr lang="en-US" sz="1600" b="1" dirty="0">
                <a:solidFill>
                  <a:schemeClr val="bg1"/>
                </a:solidFill>
                <a:latin typeface="+mj-lt" pitchFamily="34" charset="0"/>
                <a:ea typeface="+mj-lt" pitchFamily="34" charset="-122"/>
                <a:cs typeface="+mj-lt" pitchFamily="34" charset="-120"/>
              </a:rPr>
              <a:t> Ennead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central theme of the fourth book</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ENNEADS V-VI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800" b="1" dirty="0">
                <a:solidFill>
                  <a:schemeClr val="accent1"/>
                </a:solidFill>
                <a:latin typeface="+mj-lt" pitchFamily="34" charset="0"/>
                <a:ea typeface="+mj-lt" pitchFamily="34" charset="-122"/>
                <a:cs typeface="+mj-lt" pitchFamily="34" charset="-120"/>
              </a:rPr>
              <a:t>Intellect and the One</a:t>
            </a:r>
            <a:endParaRPr lang="en-US" sz="18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V-VI</a:t>
            </a:r>
            <a:pPr indent="0" marL="0">
              <a:buNone/>
            </a:pPr>
            <a:r>
              <a:rPr lang="en-US" sz="1600" b="1" dirty="0">
                <a:solidFill>
                  <a:schemeClr val="accent1"/>
                </a:solidFill>
                <a:latin typeface="+mj-lt" pitchFamily="34" charset="0"/>
                <a:ea typeface="+mj-lt" pitchFamily="34" charset="-122"/>
                <a:cs typeface="+mj-lt" pitchFamily="34" charset="-120"/>
              </a:rPr>
              <a:t> Enneads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Knowledge and the first principle</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NOT A SINGLE BOOK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Enneads are not a work written as one single book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are 54 treatises that Porphyry sorted into six books of nine: when a group fell short, 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divided a longer text</a:t>
            </a:r>
            <a:pPr indent="0" marL="0">
              <a:lnSpc>
                <a:spcPct val="125000"/>
              </a:lnSpc>
              <a:buNone/>
            </a:pPr>
            <a:r>
              <a:rPr lang="en-US" sz="1750" dirty="0">
                <a:solidFill>
                  <a:srgbClr val="D8D6CF"/>
                </a:solidFill>
                <a:latin typeface="+mn-lt" pitchFamily="34" charset="0"/>
                <a:ea typeface="+mn-lt" pitchFamily="34" charset="-122"/>
                <a:cs typeface="+mn-lt" pitchFamily="34" charset="-120"/>
              </a:rPr>
              <a:t> into parts to complete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From death to publication</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Thirty years later, the texts reach us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PORPHYRY PUBLISHED THE ENNEADS AROUND 300 CE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Where does the name Enneads come from?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From the number nine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From the name of Plotinus' school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From the place where they were written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Plotinus' Enneads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recaplica.com/en/history/plotinus-enneads/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IEP · Wikipedia · Encyclopedia.com · CCEL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Plotinus' Enneads: How Porphyry Shaped 54 Treatises into Six Books of Nine — Recap</dc:title>
  <dc:subject>PptxGenJS Presentation</dc:subject>
  <dc:creator>Recaplica</dc:creator>
  <cp:lastModifiedBy>Recaplica</cp:lastModifiedBy>
  <cp:revision>1</cp:revision>
  <dcterms:created xsi:type="dcterms:W3CDTF">2026-10-11T04:25:43Z</dcterms:created>
  <dcterms:modified xsi:type="dcterms:W3CDTF">2026-10-11T04:25:43Z</dcterms:modified>
</cp:coreProperties>
</file>