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 of Mussolini" was the public persona built to order by Fascist propaganda, an infallible, tireless, ever-young Duce single-handedly lifting Italy back on its feet. Today we will look at the tools that built it, the legends it left behind, how support was measured, and how the whole thing collapsed between 1943 and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people picture Italian fascism, the image that comes to mind first is often Mussolini addressing a packed square from the balcony of Palazzo Venezia. That image did not happen by accident, it was the product of an organised machine that spent twenty years building, defending and refreshing a public figure larger than life. Historians call this the "myth of the Duce", and it is worth keeping separate from fascism as a political system, because it was the propaganda arm of the regime, the part that kept the masses rallied around one man. It had offices, a budget and a ministry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Control over information was the first pillar. A royal decree in 1923 introduced oversight of newspapers, in 1925 systematic state censorship began, and on 31 December that year a law required every newspaper to have a government-approved editor. The system was centralised on 27 May 1937 with the creation of the Minculpop, successor to the Ministry for Press and Propaganda. The written word alone was not enough, since a large part of Italy's population was still illiterate or nearly so. The Istituto Luce was founded in 1924 and from 1927 to 1945 produced the Giornale Luce, the newsreel shown in cinemas and, through mobile projections, in town and city squares. During the war in Ethiopia, from 1935 to 1936, new instalments came out almost daily. The ministry also oversaw the EIAR, the state radio broadcaster, through a Broadcasting Inspectorate set up in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dedicated books division inside the ministry could seize publications, ban reprints or demand revisions. The publisher Mondadori alone had more than 200 works censored between 1929 and 1945, and in 1938-1939 publishers pulled roughly 900 titles on their own, in self-censorship. After the racial laws, 355 Italian journalists were classified as "presumed Jews" and barred from the professional register, in a list updated as of February 1938.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Newspapers received daily "veline", press directives spelling out article content, headline emphasis and even typeface size. Among the rules applied systematically were these, never report on Mussolini's illnesses or birthday, always run his speeches on the front page, never praise other regime officials, and keep circulating photographs showing him on horseback, swimming, or directing military manoeuvres. In 1933 Mussolini turned 50 and the Italian press was ordered to say nothing about it, with photographs of his grandson Fabrizio banned and even a mention that the Duce had become a grandfather forbidden. In 1936, for his 53rd birthday, total silence again, and those days were given over to news of a military success in Ethiopia.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Mussolini appears in more than 11,000 photographs and 1,100 audiovisual items in the Luce archive, a scale of self-representation that gives some sense of the effort involved. Recurring themes in the newsreels were agricultural modernisation, land reclamation, public health progress, sporting achievements and military successes, while deaths, destruction and social problems were routinely left out. The 1938 racial laws, despite their scale, received almost no coverage in Luce newsreels, a direct example of how censorship by omission worked, especially on the gravest facts.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legend about fascism is more widespread than the one about trains running punctually thanks to Mussolini. In 1976, reviewing Denis Mack Smith's Mussolini biography for the New York Review of Books, British historian A.J.P. Taylor dismissed the claim as an empty catchphrase, with no documented substance behind it. The attribution matters here, the sharp verdict is Taylor's, not a direct quote from Mack Smith, even though Mack Smith remains the historian most closely tied to the systematic dismantling of the Duce's personal myth. It is a good example of how the propaganda worked, take an everyday service that lends itself to anecdote, and use it to make the wider myth feel closer to ordinary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24 March 1929 Italians voted in a plebiscite that no longer offered competing lists, only a single slate of candidates put forward by the Grand Council of Fascism, to be approved or rejected as a block. The official result was 8,517,838 yes votes, 98.34%, against 135,773 no votes, with turnout at 89.86%, far above the 63.1% recorded in the 1924 elections.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ballots had a flaw that was anything but accidental, the yes ballot carried tricolour bands visible even when folded, while the no ballot was plain white. Public employees and workers were warned that abstaining or voting no could cost them their jobs. Mass support was real among part of the population, but it has to be read alongside this climate of pressure, not treated as a free opinion poll.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the facade of plebiscite-style consent, the regime had spent the 1920s and the early 1930s building a full repressive apparatus, the MVSN volunteer militia for national security, the political police OVRA and, from 1926, the Special Tribunal for the Defence of the State, set up after four assassination attempts against Mussolini. Among the victims of political repression in those years were Giovanni Amendola and Piero Gobetti. Even inside the party the regime was no monolith, between October 1930 and December 1931, under secretary Giovanni Giuriati, about 120,000 members were expelled from the PNF. His successor Achille Starace, the longest-serving secretary in the party's history from 1931 to 1939, took the opposite approach, fewer ideological purges, more mass ritual, choreographed ceremony and cult of the 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myth's high point came on 9 May 1936, when Mussolini announced from the balcony of Palazzo Venezia, before an ecstatic crowd, the proclamation of the Empire following the conquest of Ethiopia. From that point on, according to Treccani's account, Mussolini himself grew increasingly a prisoner of the public figure he had helped build. On 10 July 1943 the Allies landed in Sicily, hitting a regime already deep in crisis over military defeats and collapsing support, and on 25 July a majority of the officials gathered in the Grand Council voted no confidence in Mussolini, who was dismissed by the king and arrested, ending the regime after twenty-one years. The roughly 600 days of the Italian Social Republic followed. On 27 April 1945 Mussolini was captured by partisans, the next day he was shot along with Claretta Petacci, and on 29 April his body was put on public display in Milan's Piazzale Loreto.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Allied landing in Sicily on 10 July 1943 hit a regime already in crisis over military defeats and falling support, and on 25 July 1943 a majority of the Grand Council of Fascism voted no confidence in Mussolini, who was dismissed by the king and arrested the same day. If there is time, a second question from the Recap quiz, what was the Minculpop? (The ministry that, from 1937, centralised control over the press, cinema and radio.)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Mussolini Myth</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Fascist propaganda built the Duce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1876349" y="2106016"/>
            <a:ext cx="13232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built the image we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carry in our heads?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tools of the myth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Showing and hiding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Consent and repression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Peak and collapse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tools of the myth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Censorship, daily directives, a ministry, cinema and radio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DECIDED WHAT PEOPLE COULD SEE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Minculpop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Ministry of Popular Culture, from 27 May 1937</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Daily directives to the press, book censorship, cinema and radio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Istituto Luce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Founded in 1924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Giornale Luce, in cinemas and public squares from 1927 to 1945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EIAR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state radio broadcaster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Overseen by a Broadcasting Inspectorate, set up in 1934</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SEIZURES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Mondadori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a:t>
            </a:r>
            <a:pPr indent="0" marL="0">
              <a:buNone/>
            </a:pPr>
            <a:r>
              <a:rPr lang="en-US" sz="1600" b="1" dirty="0">
                <a:solidFill>
                  <a:schemeClr val="bg1"/>
                </a:solidFill>
                <a:latin typeface="+mj-lt" pitchFamily="34" charset="0"/>
                <a:ea typeface="+mj-lt" pitchFamily="34" charset="-122"/>
                <a:cs typeface="+mj-lt" pitchFamily="34" charset="-120"/>
              </a:rPr>
              <a:t> works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censored between 1929 and 1945, at that publisher alone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SELF-CENSORSHIP</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publishers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900</a:t>
            </a:r>
            <a:pPr indent="0" marL="0">
              <a:buNone/>
            </a:pPr>
            <a:r>
              <a:rPr lang="en-US" sz="1600" b="1" dirty="0">
                <a:solidFill>
                  <a:schemeClr val="bg1"/>
                </a:solidFill>
                <a:latin typeface="+mj-lt" pitchFamily="34" charset="0"/>
                <a:ea typeface="+mj-lt" pitchFamily="34" charset="-122"/>
                <a:cs typeface="+mj-lt" pitchFamily="34" charset="-120"/>
              </a:rPr>
              <a:t> titles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roughly, pulled by publishers themselves in 1938-1939</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STRUCK OFF</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racial laws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355</a:t>
            </a:r>
            <a:pPr indent="0" marL="0">
              <a:buNone/>
            </a:pPr>
            <a:r>
              <a:rPr lang="en-US" sz="1600" b="1" dirty="0">
                <a:solidFill>
                  <a:schemeClr val="accent1"/>
                </a:solidFill>
                <a:latin typeface="+mj-lt" pitchFamily="34" charset="0"/>
                <a:ea typeface="+mj-lt" pitchFamily="34" charset="-122"/>
                <a:cs typeface="+mj-lt" pitchFamily="34" charset="-120"/>
              </a:rPr>
              <a:t> journalists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barred from the professional register in 1938</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CENSORSHIP RULES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Always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FRONT PAGE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Mussolini's speeches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CIRCULATION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 horseback, swimming, at manoeuvres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Never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BODY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Illnesses, age, birthdays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OTHERS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Praise for other regime officials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Duce's public image was a list of orders, not a mirror of reality.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Showing and hiding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Eleven thousand photographs, and the chosen silences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WAS SHOWN, AND WHAT WAS KEPT OUT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photographs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Mussolini in the Luce archive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audiovisual items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same archive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racial laws</a:t>
            </a:r>
            <a:pPr indent="0" marL="0">
              <a:lnSpc>
                <a:spcPct val="120000"/>
              </a:lnSpc>
              <a:buNone/>
            </a:pPr>
            <a:r>
              <a:rPr lang="en-US" sz="1500" dirty="0">
                <a:solidFill>
                  <a:schemeClr val="tx2"/>
                </a:solidFill>
                <a:latin typeface="+mn-lt" pitchFamily="34" charset="0"/>
                <a:ea typeface="+mn-lt" pitchFamily="34" charset="-122"/>
                <a:cs typeface="+mn-lt" pitchFamily="34" charset="-120"/>
              </a:rPr>
              <a:t>: almost absent from the newsreels, censorship by omission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trains on time were never documented.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1976</a:t>
            </a:r>
            <a:pPr indent="0" marL="0">
              <a:lnSpc>
                <a:spcPct val="125000"/>
              </a:lnSpc>
              <a:buNone/>
            </a:pPr>
            <a:r>
              <a:rPr lang="en-US" sz="1750" dirty="0">
                <a:solidFill>
                  <a:srgbClr val="D8D6CF"/>
                </a:solidFill>
                <a:latin typeface="+mn-lt" pitchFamily="34" charset="0"/>
                <a:ea typeface="+mn-lt" pitchFamily="34" charset="-122"/>
                <a:cs typeface="+mn-lt" pitchFamily="34" charset="-120"/>
              </a:rPr>
              <a:t> British historian A.J.P.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Taylor</a:t>
            </a:r>
            <a:pPr indent="0" marL="0">
              <a:lnSpc>
                <a:spcPct val="125000"/>
              </a:lnSpc>
              <a:buNone/>
            </a:pPr>
            <a:r>
              <a:rPr lang="en-US" sz="1750" dirty="0">
                <a:solidFill>
                  <a:srgbClr val="D8D6CF"/>
                </a:solidFill>
                <a:latin typeface="+mn-lt" pitchFamily="34" charset="0"/>
                <a:ea typeface="+mn-lt" pitchFamily="34" charset="-122"/>
                <a:cs typeface="+mn-lt" pitchFamily="34" charset="-120"/>
              </a:rPr>
              <a:t> called the claim an empty catchphrase with nothing behind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Consent and repression</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plebiscite, a political police, a purged party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PLEBISCITE OF 24 MARCH 1929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official yes votes</a:t>
            </a:r>
            <a:pPr indent="0" marL="0">
              <a:lnSpc>
                <a:spcPct val="120000"/>
              </a:lnSpc>
              <a:buNone/>
            </a:pPr>
            <a:r>
              <a:rPr lang="en-US" sz="1500" dirty="0">
                <a:solidFill>
                  <a:schemeClr val="tx2"/>
                </a:solidFill>
                <a:latin typeface="+mn-lt" pitchFamily="34" charset="0"/>
                <a:ea typeface="+mn-lt" pitchFamily="34" charset="-122"/>
                <a:cs typeface="+mn-lt" pitchFamily="34" charset="-120"/>
              </a:rPr>
              <a:t>: 8,517,838 ballots on a single list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135,773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 votes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only alternative was rejecting the list as a block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turnout</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63.1% in the 1924 elections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That 98.34% was not a free vote.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yes ballot carried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tricolour</a:t>
            </a:r>
            <a:pPr indent="0" marL="0">
              <a:lnSpc>
                <a:spcPct val="125000"/>
              </a:lnSpc>
              <a:buNone/>
            </a:pPr>
            <a:r>
              <a:rPr lang="en-US" sz="1750" dirty="0">
                <a:solidFill>
                  <a:srgbClr val="D8D6CF"/>
                </a:solidFill>
                <a:latin typeface="+mn-lt" pitchFamily="34" charset="0"/>
                <a:ea typeface="+mn-lt" pitchFamily="34" charset="-122"/>
                <a:cs typeface="+mn-lt" pitchFamily="34" charset="-120"/>
              </a:rPr>
              <a:t> bands visible even when folded, the no ballot was plain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white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Public employees and workers were warned that a no could cost them their jobs.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BEHIND THE FACADE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regime's apparatus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1926-1938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Special Tribunal for the Defence of the State, after four assassination attempts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PNF purge begins, about 120,000 expelled by the end of 1931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Achille Starace takes over, fewer purges and more mass ritual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racial laws, almost absent from Luce newsreels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Peak and collapse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Empire balcony to Piazzale Loreto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PEAK TO THE END, NINE YEARS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July 1943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Allies land in Sicily</a:t>
            </a:r>
            <a:endParaRPr lang="en-US" sz="1600" dirty="0"/>
          </a:p>
        </p:txBody>
      </p:sp>
      <p:sp>
        <p:nvSpPr>
          <p:cNvPr id="5" name="Text 3"/>
          <p:cNvSpPr/>
          <p:nvPr/>
        </p:nvSpPr>
        <p:spPr>
          <a:xfrm>
            <a:off x="524499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600 days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Italian Social Republic</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 May 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Empire proclaimed</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July 1943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Grand Council votes no confidence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28 April 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execution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marked the beginning of the end for the regime in 1943?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Allied landing in Sicily and the Grand Council vote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proclamation of the Empire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1929 plebiscite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recaplica.com/en/history/mussolini-myth/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New York Review of Books · Istituto Luce Historical Archive · Time (archive)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Mussolini Myth: How Fascist Propaganda Built the Duce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