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Middle Ages is the period historians conventionally place between 476 and 1492: roughly ten centuries, with the year 1000 as the symbolic line between the Early and Late Middle Ages. Today we cover periodization, feudalism, Charlemagne, the Crusades and the Black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start and end dates of the Middle Ages are a convention set by historians, not an absolute event: 476 and 1492 are the most common, but not the only proposal, as we'll see shortly.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common periodization runs from 476, fall of the Western Roman Empire, to 1492, when Columbus reaches the Americas: roughly ten centuries. The year 1000 splits the period into Early and Late Middle 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1688 the historian Christoph Cellarius proposed a different dating from the one that later became standard: from 324, the founding of the Second Rome, to 1453, its conquest by the Ottoman Turks — eleven centuries instead of ten. The 1492 closing date has rivals too: some historians point to around 1450, the invention of the movable-type printing press,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Vassalage is the act by which a free man pledges loyalty to another and receives protection in return: a personal bond. Feudalism takes its mature form when that bond is strengthened by the grant of a fief, land given in exchange for service; most historians place this crucial phase in the decades around the year 1000.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Fiefs and vassals spread across all of western Europe between the 8th and 11th centuries. The word "feudalism," though, is a later coinage: it appears in the 16th century, invented by legal experts to describe, after the fact, that cluster of institutions.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Charlemagne is crowned emperor on Christmas night in the year 800. Nearly three centuries later, the First Crusade (1095-1102) takes Antioch in June 1098 and Jerusalem on 15 July 1099. In 1204 the Fourth Crusade sacks Constantinople, capital of the Byzantine Empire. By 1291 the Crusader states in the Middle East are absorbed into the Mamluk Sultanate.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 major official Crusades follow one another between 1095 and 1270, alongside numerous smaller unofficial expeditions. The Eighth Crusade, in 1270, is the last of the eight: the French king Louis IX dies of dysentery at Tunis on 25 August of that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Black Death reaches Europe in 1347, carried by Genoese merchants sailing home from Caffa, on the Black Sea, where Mongol forces had already contracted it in Crimea; the bacterium, Yersinia pestis, travels with fleas living on rodents. Between 1347 and 1352 it kills, by some estimates, 25 to 30 million people in Europe, on average 30% of the population in affected areas. Europe's population returns to its earlier level only around 1550, after roughly two centuries.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Splitting the Middle Ages into Early and Late is not a textbook quirk: it marks genuinely different phases. Feudalism spreads between the 8th and 11th centuries but only reaches its mature form in the decades around the year 1000; from there the continent goes through eight major Crusades and a pandemic that halves the population in some areas.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useful dates for the Late Middle Ages: 1204, the sack of Constantinople during the Fourth Crusade; 1291, when the last Crusader states in the Middle East are absorbed into the Mamluk Sultanate; 1347, when the Black Death enters Europe through Italy.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first one. Vassalage is the personal bond of loyalty; feudalism is the mature system that emerges once a fief is added to that bond. If there's time, a second question from the Recap quiz: in what year does the Western Roman Empire conventionally fall? (476.)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has a 5-question quiz and 8 flashcards, with the full source list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Middle Ages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thousand years, from the fall of Rome to Columbus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THOUGHT BEFORE WE START</a:t>
            </a:r>
            <a:endParaRPr lang="en-US" sz="1300" dirty="0"/>
          </a:p>
        </p:txBody>
      </p:sp>
      <p:sp>
        <p:nvSpPr>
          <p:cNvPr id="3" name="Shape 1"/>
          <p:cNvSpPr/>
          <p:nvPr/>
        </p:nvSpPr>
        <p:spPr>
          <a:xfrm>
            <a:off x="503936" y="2843632"/>
            <a:ext cx="227152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So when does an era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actually begin?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thousand-year era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Feudalism</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Charlemagne and the Crusades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Black Death and the close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thousand-year era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fall of Rome to Columbus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CONVENTIONAL SPAN OF A THOUSAND YEARS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476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Western Roman Empire falls</a:t>
            </a:r>
            <a:endParaRPr lang="en-US" sz="1400" dirty="0"/>
          </a:p>
        </p:txBody>
      </p:sp>
      <p:sp>
        <p:nvSpPr>
          <p:cNvPr id="6" name="Shape 4"/>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1000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Line between Early and Late Middle Ages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1492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Columbus reaches the Americas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COUNT THE CENTURIES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050" b="1" dirty="0">
                <a:solidFill>
                  <a:srgbClr val="47525F"/>
                </a:solidFill>
                <a:latin typeface="+mj-lt" pitchFamily="34" charset="0"/>
                <a:ea typeface="+mj-lt" pitchFamily="34" charset="-122"/>
                <a:cs typeface="+mj-lt" pitchFamily="34" charset="-120"/>
              </a:rPr>
              <a:t>The standard Middle Ages</a:t>
            </a:r>
            <a:endParaRPr lang="en-US" sz="205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476, Western Empire falls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END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1492, Columbus reaches the Americas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050" b="1" dirty="0">
                <a:solidFill>
                  <a:schemeClr val="accent1"/>
                </a:solidFill>
                <a:latin typeface="+mj-lt" pitchFamily="34" charset="0"/>
                <a:ea typeface="+mj-lt" pitchFamily="34" charset="-122"/>
                <a:cs typeface="+mj-lt" pitchFamily="34" charset="-120"/>
              </a:rPr>
              <a:t>Cellarius's proposal (1688)</a:t>
            </a:r>
            <a:endParaRPr lang="en-US" sz="205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324, founding of the Second Rome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END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1453, Ottoman conquest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Where an era starts and ends is a historian's call, not a fact carved in stone.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Feudalism</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bond of loyalty that grows into a system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VASSALAGE OR FEUDALISM?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Vassalage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Loyalty between free men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RETURN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Protection promised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Feudalism proper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Vassalage plus a fief</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Mature by around the year 1000</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word 'feudalism' itself only appears centuries later, in the 1500s.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FEUDALISM ACROSS THREE CENTURIES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8th</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century</a:t>
            </a:r>
            <a:pPr indent="0" marL="0">
              <a:lnSpc>
                <a:spcPct val="120000"/>
              </a:lnSpc>
              <a:buNone/>
            </a:pPr>
            <a:r>
              <a:rPr lang="en-US" sz="1500" dirty="0">
                <a:solidFill>
                  <a:schemeClr val="tx2"/>
                </a:solidFill>
                <a:latin typeface="+mn-lt" pitchFamily="34" charset="0"/>
                <a:ea typeface="+mn-lt" pitchFamily="34" charset="-122"/>
                <a:cs typeface="+mn-lt" pitchFamily="34" charset="-120"/>
              </a:rPr>
              <a:t>: fiefs and vassals begin to spread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11th</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century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spread reaches all of western Europe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16th</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century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word itself is coined, by legal scholars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Charlemagne and the Crusades</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crowned emperor, eight expeditions to the Holy Land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EIGHT MAJOR CRUSADES, BETWEEN 1095 AND 1270</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716829"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1204</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Sack of Constantinople, Fourth Crusade</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800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Charlemagne crowned emperor</a:t>
            </a:r>
            <a:endParaRPr lang="en-US" sz="1400" dirty="0"/>
          </a:p>
        </p:txBody>
      </p:sp>
      <p:sp>
        <p:nvSpPr>
          <p:cNvPr id="7" name="Shape 5"/>
          <p:cNvSpPr/>
          <p:nvPr/>
        </p:nvSpPr>
        <p:spPr>
          <a:xfrm>
            <a:off x="531815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433974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1099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Capture of Jerusalem</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1291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End of the Crusader states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MILESTONES OF THE CRUSADES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First Crusade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1095-1102</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Antioch in 1098, Jerusalem on 15 July 1099</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Fourth Crusade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1204</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Ends with the sack of Constantinople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Eighth Crusade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1270</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Last of the eight, Louis IX dies at Tunis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The Black Death and the close</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pandemic, then two centuries to recover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ORIGIN</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Central Asia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1347</a:t>
            </a:r>
            <a:pPr indent="0" marL="0">
              <a:buNone/>
            </a:pPr>
            <a:r>
              <a:rPr lang="en-US" sz="1600" b="1" dirty="0">
                <a:solidFill>
                  <a:schemeClr val="bg1"/>
                </a:solidFill>
                <a:latin typeface="+mj-lt" pitchFamily="34" charset="0"/>
                <a:ea typeface="+mj-lt" pitchFamily="34" charset="-122"/>
                <a:cs typeface="+mj-lt" pitchFamily="34" charset="-120"/>
              </a:rPr>
              <a:t> in Europe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Via Mongols in Crimea, then into Italy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DEATHS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Yersinia pestis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400" b="1" dirty="0">
                <a:solidFill>
                  <a:schemeClr val="bg1"/>
                </a:solidFill>
                <a:latin typeface="+mj-lt" pitchFamily="34" charset="0"/>
                <a:ea typeface="+mj-lt" pitchFamily="34" charset="-122"/>
                <a:cs typeface="+mj-lt" pitchFamily="34" charset="-120"/>
              </a:rPr>
              <a:t>25-30</a:t>
            </a:r>
            <a:pPr indent="0" marL="0">
              <a:buNone/>
            </a:pPr>
            <a:r>
              <a:rPr lang="en-US" sz="1600" b="1" dirty="0">
                <a:solidFill>
                  <a:schemeClr val="bg1"/>
                </a:solidFill>
                <a:latin typeface="+mj-lt" pitchFamily="34" charset="0"/>
                <a:ea typeface="+mj-lt" pitchFamily="34" charset="-122"/>
                <a:cs typeface="+mj-lt" pitchFamily="34" charset="-120"/>
              </a:rPr>
              <a:t> million</a:t>
            </a:r>
            <a:endParaRPr lang="en-US" sz="44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30% of the population hit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RECOVERY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Population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550" b="1" dirty="0">
                <a:solidFill>
                  <a:schemeClr val="accent1"/>
                </a:solidFill>
                <a:latin typeface="+mj-lt" pitchFamily="34" charset="0"/>
                <a:ea typeface="+mj-lt" pitchFamily="34" charset="-122"/>
                <a:cs typeface="+mj-lt" pitchFamily="34" charset="-120"/>
              </a:rPr>
              <a:t>1550</a:t>
            </a:r>
            <a:pPr indent="0" marL="0">
              <a:buNone/>
            </a:pPr>
            <a:r>
              <a:rPr lang="en-US" sz="1600" b="1" dirty="0">
                <a:solidFill>
                  <a:schemeClr val="accent1"/>
                </a:solidFill>
                <a:latin typeface="+mj-lt" pitchFamily="34" charset="0"/>
                <a:ea typeface="+mj-lt" pitchFamily="34" charset="-122"/>
                <a:cs typeface="+mj-lt" pitchFamily="34" charset="-120"/>
              </a:rPr>
              <a:t> the recovery</a:t>
            </a:r>
            <a:endParaRPr lang="en-US" sz="35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Two centuries to recover</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MISCONCEPTION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Middle Ages were not one unchanging block for a thousand years.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Feudalism emerges in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8th century</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only matures around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year 1000</a:t>
            </a:r>
            <a:pPr indent="0" marL="0">
              <a:lnSpc>
                <a:spcPct val="125000"/>
              </a:lnSpc>
              <a:buNone/>
            </a:pPr>
            <a:r>
              <a:rPr lang="en-US" sz="1750" dirty="0">
                <a:solidFill>
                  <a:srgbClr val="D8D6CF"/>
                </a:solidFill>
                <a:latin typeface="+mn-lt" pitchFamily="34" charset="0"/>
                <a:ea typeface="+mn-lt" pitchFamily="34" charset="-122"/>
                <a:cs typeface="+mn-lt" pitchFamily="34" charset="-120"/>
              </a:rPr>
              <a:t>; between the Crusades and the Black Death, the Late Middle Ages reshapes the continent more than once.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DATES FROM THE LATE MIDDLE AGES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1204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sack of Constantinople</a:t>
            </a:r>
            <a:pPr indent="0" marL="0">
              <a:lnSpc>
                <a:spcPct val="120000"/>
              </a:lnSpc>
              <a:buNone/>
            </a:pPr>
            <a:r>
              <a:rPr lang="en-US" sz="1500" dirty="0">
                <a:solidFill>
                  <a:schemeClr val="tx2"/>
                </a:solidFill>
                <a:latin typeface="+mn-lt" pitchFamily="34" charset="0"/>
                <a:ea typeface="+mn-lt" pitchFamily="34" charset="-122"/>
                <a:cs typeface="+mn-lt" pitchFamily="34" charset="-120"/>
              </a:rPr>
              <a:t>: during the Fourth Crusade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1291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end of the Crusader states</a:t>
            </a:r>
            <a:pPr indent="0" marL="0">
              <a:lnSpc>
                <a:spcPct val="120000"/>
              </a:lnSpc>
              <a:buNone/>
            </a:pPr>
            <a:r>
              <a:rPr lang="en-US" sz="1500" dirty="0">
                <a:solidFill>
                  <a:schemeClr val="tx2"/>
                </a:solidFill>
                <a:latin typeface="+mn-lt" pitchFamily="34" charset="0"/>
                <a:ea typeface="+mn-lt" pitchFamily="34" charset="-122"/>
                <a:cs typeface="+mn-lt" pitchFamily="34" charset="-120"/>
              </a:rPr>
              <a:t>: absorbed into the Mamluk Sultanate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1347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Black Death arrives</a:t>
            </a:r>
            <a:pPr indent="0" marL="0">
              <a:lnSpc>
                <a:spcPct val="120000"/>
              </a:lnSpc>
              <a:buNone/>
            </a:pPr>
            <a:r>
              <a:rPr lang="en-US" sz="1500" dirty="0">
                <a:solidFill>
                  <a:schemeClr val="tx2"/>
                </a:solidFill>
                <a:latin typeface="+mn-lt" pitchFamily="34" charset="0"/>
                <a:ea typeface="+mn-lt" pitchFamily="34" charset="-122"/>
                <a:cs typeface="+mn-lt" pitchFamily="34" charset="-120"/>
              </a:rPr>
              <a:t>: first reaches Europe, via Italy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sets vassalage apart from feudalism proper?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Vassalage is loyalty; feudalism adds a fief to it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They are two names for the same thing, used in different periods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Vassalage concerned only kings, feudalism only peasants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recaplica.com/en/history/middle-ages-summary/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World History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Middle Ages: a summary of a thousand years of feudalism and crusades — Recap</dc:title>
  <dc:subject>PptxGenJS Presentation</dc:subject>
  <dc:creator>Recaplica</dc:creator>
  <cp:lastModifiedBy>Recaplica</cp:lastModifiedBy>
  <cp:revision>1</cp:revision>
  <dcterms:created xsi:type="dcterms:W3CDTF">2026-09-20T19:29:33Z</dcterms:created>
  <dcterms:modified xsi:type="dcterms:W3CDTF">2026-09-20T19:29:33Z</dcterms:modified>
</cp:coreProperties>
</file>