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Italy's first infant schools opened in Cremona between 1827 and 1829, under Ferrante Aporti. Froebel's first kindergarten followed in Blankenburg, in 1837 or 1840.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single answer. In 1927 Andrea Franzoni gave 15 November 1827; the Cremona State Archive's documents put Aporti's first trials with Alessandro Gallina in 1828; Treccani says March 1829.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Aporti was born in San Martino dell'Argine, in the province of Mantua, and taught at the Cremona seminary before turning to small children. His schools were first called infant schools and later took the name asili infantili. He died in Turin in 1858.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archive documents, the first school, in Palazzo Barbò, was running from December 1828 and charged fees. The first charity school, free for the children of the poor, opened on 18 February 1831 with 42 boys; girls followed in 1832.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Emma Gasperi describes early childhood education at the end of the 1800s as caught between the intellectualism of Aporti's model and the formalism of Froebel's. German ideas reached Cremona too: in 1889 the teachers of its infant schools attended lectures by Adolfo Pick.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Margarethe Meyer Schurz had learned the principles of kindergarten from Froebel in person, and in 1856 she started a small class at home in Watertown. In 1873 Susan Blow opened St. Louis's first public kindergarten; by 1879 the city's public schools had 53 kindergarten classrooms.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1895, encouraged by Pietro Pasquali, the Agazzi sisters founded their first nursery school at Mompiano, which was named a model rural infant school in 1902. Montessori's first Casa dei Bambini opened in Rome's San Lorenzo district, inside public housing run by the Istituto dei beni stabili.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Emma Gasperi, the Italian infant school had school work from the start, unlike those of other European countries. In December 1829 Alessandro Gallina wrote to Aporti about the children's physical, moral and intellectual progress.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Law 444 of 1968 gives the state nursery school the aims of education, personal development, care and preparation for compulsory school; enrollment is optional and attendance free. According to Gasperi, the name scuola materna comes from the Agazzi sisters'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infant school at Nave, run by Carolina Agazzi, was housed in a large converted stable.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Buttons, ribbons, pebbles and bottle caps that children brought in their pockets became material for the lesson. A second question for the class, which law created Italy's state nursery school?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source, with its web address, is listed at the end of the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kindergarten began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Cremona, Blankenburg and Italy's 1968 law</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CREMONA, EARLY 1800S</a:t>
            </a:r>
            <a:endParaRPr lang="en-US" sz="1300" dirty="0"/>
          </a:p>
        </p:txBody>
      </p:sp>
      <p:sp>
        <p:nvSpPr>
          <p:cNvPr id="3" name="Shape 1"/>
          <p:cNvSpPr/>
          <p:nvPr/>
        </p:nvSpPr>
        <p:spPr>
          <a:xfrm>
            <a:off x="503936" y="2106016"/>
            <a:ext cx="290073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year did Italy's first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infant school open?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1827 TO 2009</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Infant schools in Cremona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Froebel's kindergarten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experiments, Brescia and Rome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state steps in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Infant schools in Cremona</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priest from near Mantua teaches small children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PRIEST IN CREMONA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Ferrante Aporti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1791-1858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Ordained a priest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Put in charge of the province's schools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his manual for infant schools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1848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Becomes a senator of the Kingdom of Sardinia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CREMONA, 1827-1829</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20040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Gallina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Young priest, first trials</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1827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Franzoni, Catholic Encyclopedia</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1828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Cremona State Archive</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1829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Treccani, March</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Froebel's kindergarten</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Blankenburg, Thuringia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CREMONA AND BLANKENBURG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Aporti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LESSONS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Letters, sums, catechism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PUPILS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Working-class children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Froebel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LESSONS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Play, songs, nature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play gifts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For Gasperi, the Agazzi sisters went looking for an approach of their own.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BLANKENBURG TO ST. LOUIS, 1837-1873</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1837 or 1840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Blankenburg</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1856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Watertown, Wisconsin</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St. Louis, public kindergarten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250" b="1" dirty="0">
                <a:solidFill>
                  <a:schemeClr val="tx1"/>
                </a:solidFill>
                <a:latin typeface="+mj-lt" pitchFamily="34" charset="0"/>
                <a:ea typeface="+mj-lt" pitchFamily="34" charset="-122"/>
                <a:cs typeface="+mj-lt" pitchFamily="34" charset="-120"/>
              </a:rPr>
              <a:t>Two experiments, Brescia and Rome</a:t>
            </a:r>
            <a:endParaRPr lang="en-US" sz="2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Agazzi sisters in 1895, Montessori in 1907</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BRESCIA AND ROME, 1895-1907</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Rosa Agazzi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Born in Volongo, 1866</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Turns pocket odds and ends into lesson material</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Carolina Agazzi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Worked with Rosa all her life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Runs an infant school of 180 children at Nave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Maria Montessori</a:t>
            </a:r>
            <a:endParaRPr lang="en-US" sz="19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Medical graduate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Opens the Casa dei Bambini on 6 January 1907</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Italy's first infant schools only minded children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Aporti's pupils learned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read, write and count</a:t>
            </a:r>
            <a:pPr indent="0" marL="0">
              <a:lnSpc>
                <a:spcPct val="125000"/>
              </a:lnSpc>
              <a:buNone/>
            </a:pPr>
            <a:r>
              <a:rPr lang="en-US" sz="1750" dirty="0">
                <a:solidFill>
                  <a:srgbClr val="D8D6CF"/>
                </a:solidFill>
                <a:latin typeface="+mn-lt" pitchFamily="34" charset="0"/>
                <a:ea typeface="+mn-lt" pitchFamily="34" charset="-122"/>
                <a:cs typeface="+mn-lt" pitchFamily="34" charset="-120"/>
              </a:rPr>
              <a:t>, since for many poor families this was the one school their children would attend.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state steps in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Italy's laws of 1968 and 2003</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LAW 444</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Nursery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1968</a:t>
            </a:r>
            <a:pPr indent="0" marL="0">
              <a:buNone/>
            </a:pPr>
            <a:r>
              <a:rPr lang="en-US" sz="1600" b="1" dirty="0">
                <a:solidFill>
                  <a:schemeClr val="bg1"/>
                </a:solidFill>
                <a:latin typeface="+mj-lt" pitchFamily="34" charset="0"/>
                <a:ea typeface="+mj-lt" pitchFamily="34" charset="-122"/>
                <a:cs typeface="+mj-lt" pitchFamily="34" charset="-120"/>
              </a:rPr>
              <a:t> state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Children aged three to six</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LAW 53</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Preschool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2003</a:t>
            </a:r>
            <a:pPr indent="0" marL="0">
              <a:buNone/>
            </a:pPr>
            <a:r>
              <a:rPr lang="en-US" sz="1600" b="1" dirty="0">
                <a:solidFill>
                  <a:schemeClr val="bg1"/>
                </a:solidFill>
                <a:latin typeface="+mj-lt" pitchFamily="34" charset="0"/>
                <a:ea typeface="+mj-lt" pitchFamily="34" charset="-122"/>
                <a:cs typeface="+mj-lt" pitchFamily="34" charset="-120"/>
              </a:rPr>
              <a:t> reform</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Opens the education system</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DECREE 89</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Reorganized</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2009</a:t>
            </a:r>
            <a:pPr indent="0" marL="0">
              <a:buNone/>
            </a:pPr>
            <a:r>
              <a:rPr lang="en-US" sz="1600" b="1" dirty="0">
                <a:solidFill>
                  <a:schemeClr val="accent1"/>
                </a:solidFill>
                <a:latin typeface="+mj-lt" pitchFamily="34" charset="0"/>
                <a:ea typeface="+mj-lt" pitchFamily="34" charset="-122"/>
                <a:cs typeface="+mj-lt" pitchFamily="34" charset="-120"/>
              </a:rPr>
              <a:t> decree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Sets the rules for preschool</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PUPILS AND CLASSROOMS, 1831-1879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boys</a:t>
            </a:r>
            <a:pPr indent="0" marL="0">
              <a:lnSpc>
                <a:spcPct val="120000"/>
              </a:lnSpc>
              <a:buNone/>
            </a:pPr>
            <a:r>
              <a:rPr lang="en-US" sz="1500" dirty="0">
                <a:solidFill>
                  <a:schemeClr val="tx2"/>
                </a:solidFill>
                <a:latin typeface="+mn-lt" pitchFamily="34" charset="0"/>
                <a:ea typeface="+mn-lt" pitchFamily="34" charset="-122"/>
                <a:cs typeface="+mn-lt" pitchFamily="34" charset="-120"/>
              </a:rPr>
              <a:t>: Cremona's first charity school, 1831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children</a:t>
            </a:r>
            <a:pPr indent="0" marL="0">
              <a:lnSpc>
                <a:spcPct val="120000"/>
              </a:lnSpc>
              <a:buNone/>
            </a:pPr>
            <a:r>
              <a:rPr lang="en-US" sz="1500" dirty="0">
                <a:solidFill>
                  <a:schemeClr val="tx2"/>
                </a:solidFill>
                <a:latin typeface="+mn-lt" pitchFamily="34" charset="0"/>
                <a:ea typeface="+mn-lt" pitchFamily="34" charset="-122"/>
                <a:cs typeface="+mn-lt" pitchFamily="34" charset="-120"/>
              </a:rPr>
              <a:t>: infant school at Nave, 1889-90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kindergarten classrooms</a:t>
            </a:r>
            <a:pPr indent="0" marL="0">
              <a:lnSpc>
                <a:spcPct val="120000"/>
              </a:lnSpc>
              <a:buNone/>
            </a:pPr>
            <a:r>
              <a:rPr lang="en-US" sz="1500" dirty="0">
                <a:solidFill>
                  <a:schemeClr val="tx2"/>
                </a:solidFill>
                <a:latin typeface="+mn-lt" pitchFamily="34" charset="0"/>
                <a:ea typeface="+mn-lt" pitchFamily="34" charset="-122"/>
                <a:cs typeface="+mn-lt" pitchFamily="34" charset="-120"/>
              </a:rPr>
              <a:t>: St. Louis public schools, 1879</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OVER TO YOU</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were the cianfrusaglie in the Agazzi school?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Pocket objects used as teaching material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Wooden toys sold to schools in the province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Things confiscated at the door, returned later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QUIZ, MAP AND SOURCES</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Review with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recaplica.com/en/history/kindergarten-origin/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Cremona State Archive · Memoria Scolastica · Gasperi (University of Padua) · German Historical Institute · Normattiva · Italian Ministry of Education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Kindergarten Origin: Who Invented It and Where the First Ones Opened — Recap</dc:title>
  <dc:subject>PptxGenJS Presentation</dc:subject>
  <dc:creator>Recaplica</dc:creator>
  <cp:lastModifiedBy>Recaplica</cp:lastModifiedBy>
  <cp:revision>1</cp:revision>
  <dcterms:created xsi:type="dcterms:W3CDTF">2026-10-20T02:34:13Z</dcterms:created>
  <dcterms:modified xsi:type="dcterms:W3CDTF">2026-10-20T02:34:13Z</dcterms:modified>
</cp:coreProperties>
</file>