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notesMasterIdLst>
    <p:notesMasterId r:id="rId16"/>
  </p:notesMasterIdLst>
  <p:sldSz cx="9144000" cy="5143500"/>
  <p:notesSz cx="5143500" cy="9144000"/>
  <p:embeddedFontLst>
    <p:embeddedFont>
      <p:font typeface="Bricolage Grotesque"/>
      <p:regular r:id="rId21"/>
      <p:bold r:id="rId22"/>
    </p:embeddedFont>
    <p:embeddedFont>
      <p:font typeface="Atkinson Hyperlegible"/>
      <p:regular r:id="rId23"/>
      <p:bold r:id="rId24"/>
      <p:italic r:id="rId25"/>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20" Type="http://schemas.openxmlformats.org/officeDocument/2006/relationships/tableStyles" Target="tableStyles.xml"/><Relationship Id="rId21" Type="http://schemas.openxmlformats.org/officeDocument/2006/relationships/font" Target="fonts/font1.fntdata"/><Relationship Id="rId22" Type="http://schemas.openxmlformats.org/officeDocument/2006/relationships/font" Target="fonts/font2.fntdata"/><Relationship Id="rId23" Type="http://schemas.openxmlformats.org/officeDocument/2006/relationships/font" Target="fonts/font3.fntdata"/><Relationship Id="rId24" Type="http://schemas.openxmlformats.org/officeDocument/2006/relationships/font" Target="fonts/font4.fntdata"/><Relationship Id="rId25"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Ptolemy's system the Earth stands at the center of the cosmos. Copernicus moved it, and in the sixteenth and seventeenth centuries the choice between the two systems was not obvious, with Tycho Brahe, Kepler and Galileo in the middle of the debate.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 for everyone. A moving Earth put Aristotle's physics in question, since in that physics the elements tend toward the Earth. Tycho Brahe looked for the parallax that the Copernican model implied and detected none, and he could not adopt the Copernican system.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start with Ptolemy's circles, move to Copernicus, then to Tycho's compromise, and end with Kepler and Galileo.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Ptolemy used the eccentric, the epicycle and the equant to split planetary motion into circular parts. The equant contradicted the principle of perfect circular motion and troubled many thinkers. In Book I of De revolutionibus, Copernicus holds that celestial motions must be circular and uniform.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Moving the Earth put Aristotle's physics in question, because there the physical elements tended toward the Earth as their center. Tycho could not adopt the Copernican system and proposed a compromise, with a motionless Earth at the center and the Moon in orbit around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Tycho was the greatest astronomical observer before the telescope. In 1838 Bessel announced the distance to 61 Cygni, worked out from parallax.</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Kepler's first two laws appeared in the Astronomia nova in 1609, a book in which he relies heavily on Tycho's observations. In 1610 Galileo also saw that Venus shows phases. Following sunspots showed that the Sun rotates on an axis.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1616 the proceedings ended with Cardinal Bellarmine admonishing him neither to defend nor to hold the Copernican doctrine. In 1633 Galileo was found guilty of vehement suspicion of heresy, had to recite and sign an abjuration, and the prison sentence became house arrest.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Tycho's system the Earth, with the Moon in orbit, sits still at the center of the Universe while the other planets circle the Sun.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sources are the Galileo Project at Rice University, the Stanford Encyclopedia of Philosophy and MacTutor.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From Ptolemy's cosmos to Copernicus's</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Tycho, Kepler, Galileo and a choice that was far from obvious</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1500S AND 1600S</a:t>
            </a:r>
            <a:endParaRPr lang="en-US" sz="1300" dirty="0"/>
          </a:p>
        </p:txBody>
      </p:sp>
      <p:sp>
        <p:nvSpPr>
          <p:cNvPr id="3" name="Shape 1"/>
          <p:cNvSpPr/>
          <p:nvPr/>
        </p:nvSpPr>
        <p:spPr>
          <a:xfrm>
            <a:off x="1814322" y="2106016"/>
            <a:ext cx="2121205"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Was moving the Earth</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enough to convince anyone?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PTOLEMY TO GALILEO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Ptolemy's cosmos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Copernicus moves the Earth</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Tycho and the missing parallax</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Ellipses, moons and a trial</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Ptolemy's cosmos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Earth at the center, with eccentric, epicycle and equant</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PTOLEMY AND COPERNICUS COMPARED</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Ptolemy</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EARTH</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Center of the cosmos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EQUANT</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Breaks the perfect circle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Copernicus</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EARTH</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Moves around the Sun</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MOTIONS</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Circular and uniform</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In Copernicus the Sun takes the Earth's place at the center.</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900" b="1" dirty="0">
                <a:solidFill>
                  <a:schemeClr val="tx1"/>
                </a:solidFill>
                <a:latin typeface="+mj-lt" pitchFamily="34" charset="0"/>
                <a:ea typeface="+mj-lt" pitchFamily="34" charset="-122"/>
                <a:cs typeface="+mj-lt" pitchFamily="34" charset="-120"/>
              </a:rPr>
              <a:t>Copernicus moves the Earth</a:t>
            </a:r>
            <a:endParaRPr lang="en-US" sz="29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 step that reached into physics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ARISTOTLE, COPERNICUS AND TYCHO ON THE EARTH</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Aristotle</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Earth as the goal</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In his physics the elements tend toward the Earth.</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Copernicus</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Earth in motion</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Circular, uniform motions, Earth moved.</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Tycho Brahe</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Earth stays still</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Planets circle the Sun, the Sun circles the Earth.</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650" b="1" dirty="0">
                <a:solidFill>
                  <a:schemeClr val="tx1"/>
                </a:solidFill>
                <a:latin typeface="+mj-lt" pitchFamily="34" charset="0"/>
                <a:ea typeface="+mj-lt" pitchFamily="34" charset="-122"/>
                <a:cs typeface="+mj-lt" pitchFamily="34" charset="-120"/>
              </a:rPr>
              <a:t>Tycho and the missing parallax</a:t>
            </a:r>
            <a:endParaRPr lang="en-US" sz="26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The greatest observer without a telescope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TYCHO BRAHE, 1546-1601</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Tycho searched for a parallax and found none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In the Copernican model a parallax shift should be observable. Tycho tried to find it and </a:t>
            </a:r>
            <a:pPr indent="0" marL="0">
              <a:lnSpc>
                <a:spcPct val="125000"/>
              </a:lnSpc>
              <a:buNone/>
            </a:pPr>
            <a:r>
              <a:rPr lang="en-US" sz="1750" b="1" dirty="0">
                <a:solidFill>
                  <a:schemeClr val="bg1"/>
                </a:solidFill>
                <a:latin typeface="+mn-lt" pitchFamily="34" charset="0"/>
                <a:ea typeface="+mn-lt" pitchFamily="34" charset="-122"/>
                <a:cs typeface="+mn-lt" pitchFamily="34" charset="-120"/>
              </a:rPr>
              <a:t>detected nothing</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150" b="1" dirty="0">
                <a:solidFill>
                  <a:schemeClr val="tx1"/>
                </a:solidFill>
                <a:latin typeface="+mj-lt" pitchFamily="34" charset="0"/>
                <a:ea typeface="+mj-lt" pitchFamily="34" charset="-122"/>
                <a:cs typeface="+mj-lt" pitchFamily="34" charset="-120"/>
              </a:rPr>
              <a:t>Ellipses, moons and a trial</a:t>
            </a:r>
            <a:endParaRPr lang="en-US" sz="31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From 1609 to 1633</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BETWEEN 1609 AND 1838</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1609</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Astronomia nova</a:t>
            </a:r>
            <a:pPr indent="0" marL="0">
              <a:lnSpc>
                <a:spcPct val="120000"/>
              </a:lnSpc>
              <a:buNone/>
            </a:pPr>
            <a:r>
              <a:rPr lang="en-US" sz="1500" dirty="0">
                <a:solidFill>
                  <a:schemeClr val="tx2"/>
                </a:solidFill>
                <a:latin typeface="+mn-lt" pitchFamily="34" charset="0"/>
                <a:ea typeface="+mn-lt" pitchFamily="34" charset="-122"/>
                <a:cs typeface="+mn-lt" pitchFamily="34" charset="-120"/>
              </a:rPr>
              <a:t>: Kepler's first law: the orbit is an ellipse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moons of Jupiter</a:t>
            </a:r>
            <a:pPr indent="0" marL="0">
              <a:lnSpc>
                <a:spcPct val="120000"/>
              </a:lnSpc>
              <a:buNone/>
            </a:pPr>
            <a:r>
              <a:rPr lang="en-US" sz="1500" dirty="0">
                <a:solidFill>
                  <a:schemeClr val="tx2"/>
                </a:solidFill>
                <a:latin typeface="+mn-lt" pitchFamily="34" charset="0"/>
                <a:ea typeface="+mn-lt" pitchFamily="34" charset="-122"/>
                <a:cs typeface="+mn-lt" pitchFamily="34" charset="-120"/>
              </a:rPr>
              <a:t>: Announced by Galileo in 1610</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1838</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Bessel and 61 Cygni</a:t>
            </a:r>
            <a:pPr indent="0" marL="0">
              <a:lnSpc>
                <a:spcPct val="120000"/>
              </a:lnSpc>
              <a:buNone/>
            </a:pPr>
            <a:r>
              <a:rPr lang="en-US" sz="1500" dirty="0">
                <a:solidFill>
                  <a:schemeClr val="tx2"/>
                </a:solidFill>
                <a:latin typeface="+mn-lt" pitchFamily="34" charset="0"/>
                <a:ea typeface="+mn-lt" pitchFamily="34" charset="-122"/>
                <a:cs typeface="+mn-lt" pitchFamily="34" charset="-120"/>
              </a:rPr>
              <a:t>: Distance worked out from parallax</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GALILEO, FROM TELESCOPE TO ABJURATION</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1610</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Moons of Jupiter, phases of Venus</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1616</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Bellarmine's admonition</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1633</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Abjuration and house arrest</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did Tycho Brahe propose as a compromise?</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The Sun stays still and the Earth circles the Moon</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The Earth stays still, the planets circle the Sun, and the Sun circles the Earth</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All the planets, the Earth included, circle the Sun on elliptical orbits</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TO REVIEW IT ALL</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Recap, with quiz, flashcards and concept map </a:t>
            </a:r>
            <a:pPr indent="0" marL="0">
              <a:buNone/>
            </a:pPr>
            <a:r>
              <a:rPr lang="en-US" sz="1700" b="1" dirty="0">
                <a:solidFill>
                  <a:schemeClr val="bg1"/>
                </a:solidFill>
                <a:latin typeface="+mn-lt" pitchFamily="34" charset="0"/>
                <a:ea typeface="+mn-lt" pitchFamily="34" charset="-122"/>
                <a:cs typeface="+mn-lt" pitchFamily="34" charset="-120"/>
              </a:rPr>
              <a:t>recaplica.com/en/history/geocentric-vs-heliocentric-model/</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Rice University · Stanford Encyclopedia of Philosophy · MacTutor</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14</Slides>
  <Notes>14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Geocentric vs heliocentric model: from Ptolemy to Galileo — Recap</dc:title>
  <dc:subject>PptxGenJS Presentation</dc:subject>
  <dc:creator>Recaplica</dc:creator>
  <cp:lastModifiedBy>Recaplica</cp:lastModifiedBy>
  <cp:revision>1</cp:revision>
  <dcterms:created xsi:type="dcterms:W3CDTF">2026-10-24T01:39:05Z</dcterms:created>
  <dcterms:modified xsi:type="dcterms:W3CDTF">2026-10-24T01:39:05Z</dcterms:modified>
</cp:coreProperties>
</file>