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notesMasterIdLst>
    <p:notesMasterId r:id="rId21"/>
  </p:notesMasterIdLst>
  <p:sldSz cx="9144000" cy="5143500"/>
  <p:notesSz cx="5143500" cy="9144000"/>
  <p:embeddedFontLst>
    <p:embeddedFont>
      <p:font typeface="Bricolage Grotesque"/>
      <p:regular r:id="rId26"/>
      <p:bold r:id="rId27"/>
    </p:embeddedFont>
    <p:embeddedFont>
      <p:font typeface="Atkinson Hyperlegible"/>
      <p:regular r:id="rId28"/>
      <p:bold r:id="rId29"/>
      <p:italic r:id="rId30"/>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26" Type="http://schemas.openxmlformats.org/officeDocument/2006/relationships/font" Target="fonts/font1.fntdata"/><Relationship Id="rId27" Type="http://schemas.openxmlformats.org/officeDocument/2006/relationships/font" Target="fonts/font2.fntdata"/><Relationship Id="rId28" Type="http://schemas.openxmlformats.org/officeDocument/2006/relationships/font" Target="fonts/font3.fntdata"/><Relationship Id="rId29" Type="http://schemas.openxmlformats.org/officeDocument/2006/relationships/font" Target="fonts/font4.fntdata"/><Relationship Id="rId30"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French Revolution is the sequence of events that between 1789 and 1799 swept away absolute monarchy in France and rewrote the rules of political life. Today we will look at where it came from, the year 1789 month by month, the fall of the king and the Terror, and what it left behind.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Finding their meeting hall locked by royal order, on 20 June 1789 the deputies moved to the Real Tennis Court and swore not to disband before the kingdom had a Constitution. It is regarded as one of the founding acts of French democracy. The king himself, at that point, was not yet in question.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Society under the ancien régime was divided by birth, and the division had very practical consequences for who paid and who decided. Out of roughly 26 million French people, 21 million lived from agriculture. The Third Estate was not one homogeneous class, it held destitute peasants and wealthy merchants, lawyers and artisans, held together only by a legal status that said nothing about their income.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Because the state was in debt and he needed an agreement on taxation. The nobility was exempt from the taille, the main direct tax, and every attempt to widen the tax base ran into the resistance of the noble orders. Out of room to manoeuvre, summoning the assembly of the kingdom's three orders was the one move left to the king. The Declaration of Rights and the end of the monarchy came later, as unintended consequences.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17 June the Third Estate deputies, joined by part of the clergy, proclaimed themselves the National Assembly, representatives not of an order but of the nation; on 9 July the Assembly declared itself constituent. On 14 July the Paris crowd stormed the Bastille, the fortress-prison that stood for royal authority in the city. On 4 August society by orders lost its legal foundation, and between 20 and 26 August the Declaration of the Rights of Man and of the Citizen was voted, ratified by the king on 5 October.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Voted between 20 and 26 August 1789, in 17 articles. Article 1 states that men are born and remain free and equal in rights, article 4 defines liberty as being able to do anything that does not harm others, article 6 holds that the law is the expression of the general will.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1791 Constitution set up a constitutional monarchy with Louis XVI still on the throne. On 21 September 1792, at its very first sitting, the National Convention unanimously decreed the abolition of royalty, and from the following day public acts were dated "year one of the French Republic". It is the chronology that surprises almost everyone meeting the Revolution for the first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National Convention, 749 deputies elected on 2 September 1792 by universal male suffrage, abolished royalty at its first sitting; on 25 September the Republic was declared "one and indivisible". The Girondins were wary of Parisian radicalism.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By fleeing on the night of 20-21 June 1791, the king had in effect stopped honouring the constitutional bargain. In 1792 came war against a coalition of European monarchies bent on restoring absolutism, and on 10 August the crowd stormed the Tuileries. On 20 September the French army won at Valmy. Once royalty had been abolished, the Convention tried Louis as an ordinary citizen and had him guillotined on 21 January 1793.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war on the borders and revolts inside the country, the Convention handed government to the Committee of Public Safety and repression to the revolutionary tribunals. Two laws marked its hardening, the Law of Suspects of 17 September 1793 made anyone deemed an enemy of the Republic liable to arrest, and the Law of 22 Prairial (10 June 1794) removed the investigation phase of a trial and the right to counsel. The overall toll is estimated between 30,000 and 50,000 victims. The Terror ended when the Convention turned on the man running it, Robespierre was arrested and guillotined on 27-28 July 1794, along with twenty-one supporters.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December 1789 the state issued assignats, paper money backed by national property confiscated from the crown and the Church, with a first issue of 400 million livres. Every new difficulty pushed the authorities to print more; on 19 February 1796 the Directory stopped the issues. It is inflation in its purest form, more means of payment chasing the same goods, and prices climb.</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Robespierre gone, the Convention wrote a new Constitution in 1795 and handed executive power to the Directory, in unstable years marked by war. The coup of 18-19 Brumaire 1799 overthrew the Directory and closed the revolutionary decade. The regime changed its name, but privilege by birth was gone, equality before the law applied, and the subject had become a citizen. The 1789 Declaration still stands, since 1971 the French Constitutional Council has granted it constitutional value and its principles turn up in the 1948 Universal Declaration of Human Rights.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On 21 September 1792, at the Convention's very first sitting, royalty was unanimously abolished; 14 July 1789 is the storming of the Bastille and 21 January 1793 the execution of Louis XVI. If there is time, a second question from the Recap quiz: what were assignats? (Paper money backed by property confiscated from the crown and the Church.)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French Revolution</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1789-1799, from absolute monarchy to Napoleon</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457200" y="320040"/>
            <a:ext cx="1280160" cy="1005840"/>
          </a:xfrm>
          <a:prstGeom prst="rect">
            <a:avLst/>
          </a:prstGeom>
          <a:noFill/>
          <a:ln/>
        </p:spPr>
        <p:txBody>
          <a:bodyPr wrap="square" rtlCol="0" anchor="ctr"/>
          <a:lstStyle/>
          <a:p>
            <a:pPr indent="0" marL="0">
              <a:buNone/>
            </a:pPr>
            <a:r>
              <a:rPr lang="en-US" sz="8400" b="1" dirty="0">
                <a:solidFill>
                  <a:schemeClr val="accent1"/>
                </a:solidFill>
                <a:latin typeface="+mj-lt" pitchFamily="34" charset="0"/>
                <a:ea typeface="+mj-lt" pitchFamily="34" charset="-122"/>
                <a:cs typeface="+mj-lt" pitchFamily="34" charset="-120"/>
              </a:rPr>
              <a:t>«</a:t>
            </a:r>
            <a:endParaRPr lang="en-US" sz="8400" dirty="0"/>
          </a:p>
        </p:txBody>
      </p:sp>
      <p:sp>
        <p:nvSpPr>
          <p:cNvPr id="3" name="Shape 1"/>
          <p:cNvSpPr/>
          <p:nvPr/>
        </p:nvSpPr>
        <p:spPr>
          <a:xfrm>
            <a:off x="629920" y="1559001"/>
            <a:ext cx="2789682" cy="221894"/>
          </a:xfrm>
          <a:prstGeom prst="rect">
            <a:avLst/>
          </a:prstGeom>
          <a:solidFill>
            <a:srgbClr val="FFD435"/>
          </a:solidFill>
          <a:ln/>
        </p:spPr>
      </p:sp>
      <p:sp>
        <p:nvSpPr>
          <p:cNvPr id="4" name="Text 2"/>
          <p:cNvSpPr/>
          <p:nvPr/>
        </p:nvSpPr>
        <p:spPr>
          <a:xfrm>
            <a:off x="658368" y="1371600"/>
            <a:ext cx="7498080" cy="1840687"/>
          </a:xfrm>
          <a:prstGeom prst="rect">
            <a:avLst/>
          </a:prstGeom>
          <a:noFill/>
          <a:ln/>
        </p:spPr>
        <p:txBody>
          <a:bodyPr wrap="square" lIns="0" tIns="0" rIns="0" bIns="0" rtlCol="0" anchor="t"/>
          <a:lstStyle/>
          <a:p>
            <a:pPr indent="0" marL="0">
              <a:spcAft>
                <a:spcPts val="1215"/>
              </a:spcAft>
              <a:buNone/>
            </a:pPr>
            <a:r>
              <a:rPr lang="en-US" sz="2800" i="1" dirty="0">
                <a:solidFill>
                  <a:schemeClr val="tx1"/>
                </a:solidFill>
                <a:latin typeface="+mn-lt" pitchFamily="34" charset="0"/>
                <a:ea typeface="+mn-lt" pitchFamily="34" charset="-122"/>
                <a:cs typeface="+mn-lt" pitchFamily="34" charset="-120"/>
              </a:rPr>
              <a:t>never to separate [...] until the</a:t>
            </a:r>
            <a:endParaRPr lang="en-US" sz="2800" dirty="0"/>
          </a:p>
          <a:p>
            <a:pPr indent="0" marL="0">
              <a:spcAft>
                <a:spcPts val="1215"/>
              </a:spcAft>
              <a:buNone/>
            </a:pPr>
            <a:r>
              <a:rPr lang="en-US" sz="2800" i="1" dirty="0">
                <a:solidFill>
                  <a:schemeClr val="tx1"/>
                </a:solidFill>
                <a:latin typeface="+mn-lt" pitchFamily="34" charset="0"/>
                <a:ea typeface="+mn-lt" pitchFamily="34" charset="-122"/>
                <a:cs typeface="+mn-lt" pitchFamily="34" charset="-120"/>
              </a:rPr>
              <a:t>kingdom's Constitution is established</a:t>
            </a:r>
            <a:endParaRPr lang="en-US" sz="2800" dirty="0"/>
          </a:p>
          <a:p>
            <a:pPr indent="0" marL="0">
              <a:spcAft>
                <a:spcPts val="1215"/>
              </a:spcAft>
              <a:buNone/>
            </a:pPr>
            <a:r>
              <a:rPr lang="en-US" sz="2800" i="1" dirty="0">
                <a:solidFill>
                  <a:schemeClr val="tx1"/>
                </a:solidFill>
                <a:latin typeface="+mn-lt" pitchFamily="34" charset="0"/>
                <a:ea typeface="+mn-lt" pitchFamily="34" charset="-122"/>
                <a:cs typeface="+mn-lt" pitchFamily="34" charset="-120"/>
              </a:rPr>
              <a:t>and grounded on solid foundations</a:t>
            </a:r>
            <a:endParaRPr lang="en-US" sz="2800" dirty="0"/>
          </a:p>
        </p:txBody>
      </p:sp>
      <p:sp>
        <p:nvSpPr>
          <p:cNvPr id="5" name="Text 3"/>
          <p:cNvSpPr/>
          <p:nvPr/>
        </p:nvSpPr>
        <p:spPr>
          <a:xfrm>
            <a:off x="658368" y="3977640"/>
            <a:ext cx="7315200" cy="320040"/>
          </a:xfrm>
          <a:prstGeom prst="rect">
            <a:avLst/>
          </a:prstGeom>
          <a:noFill/>
          <a:ln/>
        </p:spPr>
        <p:txBody>
          <a:bodyPr wrap="square" rtlCol="0" anchor="ctr"/>
          <a:lstStyle/>
          <a:p>
            <a:pPr indent="0" marL="0">
              <a:buNone/>
            </a:pPr>
            <a:r>
              <a:rPr lang="en-US" sz="1300" b="1" spc="250" kern="0" dirty="0">
                <a:solidFill>
                  <a:schemeClr val="tx2"/>
                </a:solidFill>
                <a:latin typeface="+mn-lt" pitchFamily="34" charset="0"/>
                <a:ea typeface="+mn-lt" pitchFamily="34" charset="-122"/>
                <a:cs typeface="+mn-lt" pitchFamily="34" charset="-120"/>
              </a:rPr>
              <a:t>TENNIS COURT OATH · 20 JUNE 1789</a:t>
            </a:r>
            <a:endParaRPr lang="en-US" sz="1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kingdom split in three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1789, month by month</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fall of the king and the Terror</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end and the legacy</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450" b="1" dirty="0">
                <a:solidFill>
                  <a:schemeClr val="tx1"/>
                </a:solidFill>
                <a:latin typeface="+mj-lt" pitchFamily="34" charset="0"/>
                <a:ea typeface="+mj-lt" pitchFamily="34" charset="-122"/>
                <a:cs typeface="+mj-lt" pitchFamily="34" charset="-120"/>
              </a:rPr>
              <a:t>A kingdom split in three</a:t>
            </a:r>
            <a:endParaRPr lang="en-US" sz="34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state in debt and privileges no one would give up</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FIRST ESTATE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The clergy</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0.5</a:t>
            </a:r>
            <a:pPr indent="0" marL="0">
              <a:buNone/>
            </a:pPr>
            <a:r>
              <a:rPr lang="en-US" sz="1600" b="1" dirty="0">
                <a:solidFill>
                  <a:schemeClr val="bg1"/>
                </a:solidFill>
                <a:latin typeface="+mj-lt" pitchFamily="34" charset="0"/>
                <a:ea typeface="+mj-lt" pitchFamily="34" charset="-122"/>
                <a:cs typeface="+mj-lt" pitchFamily="34" charset="-120"/>
              </a:rPr>
              <a:t> %</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About 130,000 people, owning 10% of the land</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SECOND ESTATE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The nobility</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1.5</a:t>
            </a:r>
            <a:pPr indent="0" marL="0">
              <a:buNone/>
            </a:pPr>
            <a:r>
              <a:rPr lang="en-US" sz="1600" b="1" dirty="0">
                <a:solidFill>
                  <a:schemeClr val="bg1"/>
                </a:solidFill>
                <a:latin typeface="+mj-lt" pitchFamily="34" charset="0"/>
                <a:ea typeface="+mj-lt" pitchFamily="34" charset="-122"/>
                <a:cs typeface="+mj-lt" pitchFamily="34" charset="-120"/>
              </a:rPr>
              <a:t> %</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Exempt from the taille and most other taxes</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THIRD ESTATE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Everyone else</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98</a:t>
            </a:r>
            <a:pPr indent="0" marL="0">
              <a:buNone/>
            </a:pPr>
            <a:r>
              <a:rPr lang="en-US" sz="1600" b="1" dirty="0">
                <a:solidFill>
                  <a:schemeClr val="accent1"/>
                </a:solidFill>
                <a:latin typeface="+mj-lt" pitchFamily="34" charset="0"/>
                <a:ea typeface="+mj-lt" pitchFamily="34" charset="-122"/>
                <a:cs typeface="+mj-lt" pitchFamily="34" charset="-120"/>
              </a:rPr>
              <a:t> %</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Peasants, artisans, merchants and professionals</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ASK THE CLASS</a:t>
            </a:r>
            <a:endParaRPr lang="en-US" sz="1300" dirty="0"/>
          </a:p>
        </p:txBody>
      </p:sp>
      <p:sp>
        <p:nvSpPr>
          <p:cNvPr id="3" name="Shape 1"/>
          <p:cNvSpPr/>
          <p:nvPr/>
        </p:nvSpPr>
        <p:spPr>
          <a:xfrm>
            <a:off x="1531569" y="2843632"/>
            <a:ext cx="4395521"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did Louis XVI summon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the Estates General?</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750" b="1" dirty="0">
                <a:solidFill>
                  <a:schemeClr val="tx1"/>
                </a:solidFill>
                <a:latin typeface="+mj-lt" pitchFamily="34" charset="0"/>
                <a:ea typeface="+mj-lt" pitchFamily="34" charset="-122"/>
                <a:cs typeface="+mj-lt" pitchFamily="34" charset="-120"/>
              </a:rPr>
              <a:t>1789, month by month</a:t>
            </a:r>
            <a:endParaRPr lang="en-US" sz="37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Each event makes the one before it irreversible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YEAR 1789, MAY TO AUGUST</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47035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20 June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the Tennis Court Oath</a:t>
            </a:r>
            <a:endParaRPr lang="en-US" sz="1600" dirty="0"/>
          </a:p>
        </p:txBody>
      </p:sp>
      <p:sp>
        <p:nvSpPr>
          <p:cNvPr id="5" name="Text 3"/>
          <p:cNvSpPr/>
          <p:nvPr/>
        </p:nvSpPr>
        <p:spPr>
          <a:xfrm>
            <a:off x="508772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4 August</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feudal privileges abolished</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Estates General</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5 May, at Versailles</a:t>
            </a:r>
            <a:endParaRPr lang="en-US" sz="1400" dirty="0"/>
          </a:p>
        </p:txBody>
      </p:sp>
      <p:sp>
        <p:nvSpPr>
          <p:cNvPr id="8" name="Shape 6"/>
          <p:cNvSpPr/>
          <p:nvPr/>
        </p:nvSpPr>
        <p:spPr>
          <a:xfrm>
            <a:off x="4610405"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631997"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Storming of the Bastille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14 July</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Declaration of Rights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voted on 20-26 August</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DECLARATION OF RIGHTS, 17 ARTICLES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Article 1</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Equality</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Men are born and remain free and equal in rights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Article 4</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Liberty</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Being able to do anything that does not harm others</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Article 6</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law</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expression of the general will</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450" b="1" dirty="0">
                <a:solidFill>
                  <a:schemeClr val="tx1"/>
                </a:solidFill>
                <a:latin typeface="+mj-lt" pitchFamily="34" charset="0"/>
                <a:ea typeface="+mj-lt" pitchFamily="34" charset="-122"/>
                <a:cs typeface="+mj-lt" pitchFamily="34" charset="-120"/>
              </a:rPr>
              <a:t>The fall of the king and the Terror</a:t>
            </a:r>
            <a:endParaRPr lang="en-US" sz="24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Varennes, the Republic, the guillotine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Bastille did not make the Republic.</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It took </a:t>
            </a:r>
            <a:pPr indent="0" marL="0">
              <a:lnSpc>
                <a:spcPct val="125000"/>
              </a:lnSpc>
              <a:buNone/>
            </a:pPr>
            <a:r>
              <a:rPr lang="en-US" sz="1750" b="1" dirty="0">
                <a:solidFill>
                  <a:schemeClr val="bg1"/>
                </a:solidFill>
                <a:latin typeface="+mn-lt" pitchFamily="34" charset="0"/>
                <a:ea typeface="+mn-lt" pitchFamily="34" charset="-122"/>
                <a:cs typeface="+mn-lt" pitchFamily="34" charset="-120"/>
              </a:rPr>
              <a:t>more than three years</a:t>
            </a:r>
            <a:pPr indent="0" marL="0">
              <a:lnSpc>
                <a:spcPct val="125000"/>
              </a:lnSpc>
              <a:buNone/>
            </a:pPr>
            <a:r>
              <a:rPr lang="en-US" sz="1750" dirty="0">
                <a:solidFill>
                  <a:srgbClr val="D8D6CF"/>
                </a:solidFill>
                <a:latin typeface="+mn-lt" pitchFamily="34" charset="0"/>
                <a:ea typeface="+mn-lt" pitchFamily="34" charset="-122"/>
                <a:cs typeface="+mn-lt" pitchFamily="34" charset="-120"/>
              </a:rPr>
              <a:t>, under the 1791 Constitution the king stayed on the throne, and royalty fell only on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21 September 1792</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CONVENTION SPLIT IN THREE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Girondins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On the right</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Moderate republicans rooted in the provinces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Montagnards</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On the left</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Backers of a strong central republican power</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The Plaine</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centre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moderates of the assembly</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KING'S TRAJECTORY</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Louis XVI</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The years 1789 – 1793</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1789</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Summons the Estates General to escape the financial crisis</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1791</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Tries to flee the country, stopped at Varennes</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1792</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The crowd storms the Tuileries, royalty is abolished</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1793</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Guillotined on 21 January</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TERROR, SEPTEMBER 1793 – JULY 1794</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16,594</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guillotined</a:t>
            </a:r>
            <a:pPr indent="0" marL="0">
              <a:lnSpc>
                <a:spcPct val="120000"/>
              </a:lnSpc>
              <a:buNone/>
            </a:pPr>
            <a:r>
              <a:rPr lang="en-US" sz="1500" dirty="0">
                <a:solidFill>
                  <a:schemeClr val="tx2"/>
                </a:solidFill>
                <a:latin typeface="+mn-lt" pitchFamily="34" charset="0"/>
                <a:ea typeface="+mn-lt" pitchFamily="34" charset="-122"/>
                <a:cs typeface="+mn-lt" pitchFamily="34" charset="-120"/>
              </a:rPr>
              <a:t>: across France during the Terror</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2,625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in Paris</a:t>
            </a:r>
            <a:pPr indent="0" marL="0">
              <a:lnSpc>
                <a:spcPct val="120000"/>
              </a:lnSpc>
              <a:buNone/>
            </a:pPr>
            <a:r>
              <a:rPr lang="en-US" sz="1500" dirty="0">
                <a:solidFill>
                  <a:schemeClr val="tx2"/>
                </a:solidFill>
                <a:latin typeface="+mn-lt" pitchFamily="34" charset="0"/>
                <a:ea typeface="+mn-lt" pitchFamily="34" charset="-122"/>
                <a:cs typeface="+mn-lt" pitchFamily="34" charset="-120"/>
              </a:rPr>
              <a:t>: most of the repression happened in the provinces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~10,000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deaths in prison</a:t>
            </a:r>
            <a:pPr indent="0" marL="0">
              <a:lnSpc>
                <a:spcPct val="120000"/>
              </a:lnSpc>
              <a:buNone/>
            </a:pPr>
            <a:r>
              <a:rPr lang="en-US" sz="1500" dirty="0">
                <a:solidFill>
                  <a:schemeClr val="tx2"/>
                </a:solidFill>
                <a:latin typeface="+mn-lt" pitchFamily="34" charset="0"/>
                <a:ea typeface="+mn-lt" pitchFamily="34" charset="-122"/>
                <a:cs typeface="+mn-lt" pitchFamily="34" charset="-120"/>
              </a:rPr>
              <a:t>: often without trial</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550" b="1" dirty="0">
                <a:solidFill>
                  <a:schemeClr val="tx1"/>
                </a:solidFill>
                <a:latin typeface="+mj-lt" pitchFamily="34" charset="0"/>
                <a:ea typeface="+mj-lt" pitchFamily="34" charset="-122"/>
                <a:cs typeface="+mj-lt" pitchFamily="34" charset="-120"/>
              </a:rPr>
              <a:t>The end and the legacy</a:t>
            </a:r>
            <a:endParaRPr lang="en-US" sz="35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Paper money, Brumaire and the rights of 1789</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ASSIGNATS, THE REVOLUTION SEEN THROUGH PRICES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by April 1790</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assignat's value against metal currency</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3.7</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billion livres</a:t>
            </a:r>
            <a:pPr indent="0" marL="0">
              <a:lnSpc>
                <a:spcPct val="120000"/>
              </a:lnSpc>
              <a:buNone/>
            </a:pPr>
            <a:r>
              <a:rPr lang="en-US" sz="1500" dirty="0">
                <a:solidFill>
                  <a:schemeClr val="tx2"/>
                </a:solidFill>
                <a:latin typeface="+mn-lt" pitchFamily="34" charset="0"/>
                <a:ea typeface="+mn-lt" pitchFamily="34" charset="-122"/>
                <a:cs typeface="+mn-lt" pitchFamily="34" charset="-120"/>
              </a:rPr>
              <a:t>: in circulation by 1793</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80 livres</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in silver</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purchasing power of a 1,000-livre assignat by 1795</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THERMIDOR, DIRECTORY, BRUMAIRE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1797-1799</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republican governments set up in Italy</a:t>
            </a:r>
            <a:endParaRPr lang="en-US" sz="1600" dirty="0"/>
          </a:p>
        </p:txBody>
      </p:sp>
      <p:sp>
        <p:nvSpPr>
          <p:cNvPr id="5" name="Shape 3"/>
          <p:cNvSpPr/>
          <p:nvPr/>
        </p:nvSpPr>
        <p:spPr>
          <a:xfrm>
            <a:off x="914400"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Fall of Robespierre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27-28 July 1794</a:t>
            </a:r>
            <a:endParaRPr lang="en-US" sz="1400" dirty="0"/>
          </a:p>
        </p:txBody>
      </p:sp>
      <p:sp>
        <p:nvSpPr>
          <p:cNvPr id="7" name="Shape 5"/>
          <p:cNvSpPr/>
          <p:nvPr/>
        </p:nvSpPr>
        <p:spPr>
          <a:xfrm>
            <a:off x="4295851"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31744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Directory</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new Constitution of 1795</a:t>
            </a:r>
            <a:endParaRPr lang="en-US" sz="1400" dirty="0"/>
          </a:p>
        </p:txBody>
      </p:sp>
      <p:sp>
        <p:nvSpPr>
          <p:cNvPr id="9" name="Shape 7"/>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Napoleon takes power</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18-19 Brumaire 1799</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On what date did France formally abolish the monarchy?</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14 July 1789</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21 September 1792</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21 January 1793</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recaplica.com/en/history/french-revolution/</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Assemblée nationale · Château de Versailles · Élysée · Treccani · American Numismatic Association · World History Encyclopedia · Lumen Learning</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19</Slides>
  <Notes>19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French Revolution Summary: Causes, Phases and Consequences — Recap</dc:title>
  <dc:subject>PptxGenJS Presentation</dc:subject>
  <dc:creator>Recaplica</dc:creator>
  <cp:lastModifiedBy>Recaplica</cp:lastModifiedBy>
  <cp:revision>1</cp:revision>
  <dcterms:created xsi:type="dcterms:W3CDTF">2026-09-20T19:29:33Z</dcterms:created>
  <dcterms:modified xsi:type="dcterms:W3CDTF">2026-09-20T19:29:33Z</dcterms:modified>
</cp:coreProperties>
</file>