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David Hume, an eighteenth-century Scottish philosopher, argued that every idea we have traces back to an earlier experience.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Hume, no: we expect it out of habit, not because reason proves it. The Stanford Encyclopedia of Philosophy calls this Hume's best-known skeptical argument about induction.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Internet Encyclopedia of Philosophy, Hume was raised by his widowed mother until age eleven, when he entered university.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Stanford Encyclopedia of Philosophy places the difference in degree of force and vivacity, higher in impressions.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Stanford Encyclopedia of Philosophy describes the mind as projecting a causal link onto observed regularities, a tendency of the mind rather than a feature of the outside world.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line is Hume's own, about the publication of A Treatise of Human Nature in 1739-1740, before he turned thirty.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Kant writes this in the introduction to the 1783 Prolegomena, after reading Hume's challenge to the principle of causality.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Treatise came out before Hume turned thirty; the Enquiry Concerning Human Understanding followed eight years later, per the Stanford Encyclopedia of Philosophy and the Internet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third answer is correct: for Hume the link comes from habit, not from directly observing a necessary connection. Follow-up for the class: if the causal link is a habit of the mind, why do we still trust scientific predictions?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quiz, flashcards, and the sources consulted.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David Hume and Empiricism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Knowledge comes from experience, not from certainties of reason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SUN HAS RISEN EVERY MORNING SO FAR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437077" y="2106016"/>
            <a:ext cx="202900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 we be certain it will rise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tomorrow?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EXPERIENCE TO KANT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David Hume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Impressions and ideas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Cause and effect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legacy on Kant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David Hume was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Edinburgh, 1711-1776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BORN IN EDINBURGH IN 1711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David Hume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1711-1776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1711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Edinburgh, into a well-off Berwickshire family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—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Enters the University of Edinburgh at eleven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1739-1740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A Treatise of Human Nature anonymously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1776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Edinburgh of an internal illness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Impressions and ideas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every thought comes from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HUME SEPARATES IMPRESSIONS FROM IDEAS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Impressions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Sensations and feelings, lived directly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STRENGTH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vivid and forceful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Ideas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Copies of impressions, in thought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STRENGTH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Fainter, less vivid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Hume, every idea traces back to an earlier impression.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Cause and effect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Something we never actually see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EXPECTATION FORMS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 flipH="1">
            <a:off x="960120" y="1837944"/>
            <a:ext cx="1097280" cy="530352"/>
          </a:xfrm>
          <a:prstGeom prst="line">
            <a:avLst/>
          </a:prstGeom>
          <a:noFill/>
          <a:ln w="15875">
            <a:solidFill>
              <a:schemeClr val="accent3"/>
            </a:solidFill>
            <a:prstDash val="dash"/>
          </a:ln>
        </p:spPr>
      </p:sp>
      <p:sp>
        <p:nvSpPr>
          <p:cNvPr id="4" name="Shape 2"/>
          <p:cNvSpPr/>
          <p:nvPr/>
        </p:nvSpPr>
        <p:spPr>
          <a:xfrm>
            <a:off x="2057400" y="1837944"/>
            <a:ext cx="1097280" cy="530352"/>
          </a:xfrm>
          <a:prstGeom prst="line">
            <a:avLst/>
          </a:prstGeom>
          <a:noFill/>
          <a:ln w="15875">
            <a:solidFill>
              <a:schemeClr val="accent3"/>
            </a:solidFill>
            <a:prstDash val="dash"/>
          </a:ln>
        </p:spPr>
      </p:sp>
      <p:sp>
        <p:nvSpPr>
          <p:cNvPr id="5" name="Shape 3"/>
          <p:cNvSpPr/>
          <p:nvPr/>
        </p:nvSpPr>
        <p:spPr>
          <a:xfrm flipH="1">
            <a:off x="960120" y="2935224"/>
            <a:ext cx="1097280" cy="530352"/>
          </a:xfrm>
          <a:prstGeom prst="line">
            <a:avLst/>
          </a:prstGeom>
          <a:noFill/>
          <a:ln w="15875">
            <a:solidFill>
              <a:schemeClr val="accent4"/>
            </a:solidFill>
            <a:prstDash val="dash"/>
          </a:ln>
        </p:spPr>
      </p:sp>
      <p:sp>
        <p:nvSpPr>
          <p:cNvPr id="6" name="Shape 4"/>
          <p:cNvSpPr/>
          <p:nvPr/>
        </p:nvSpPr>
        <p:spPr>
          <a:xfrm>
            <a:off x="2057400" y="2935224"/>
            <a:ext cx="1097280" cy="530352"/>
          </a:xfrm>
          <a:prstGeom prst="line">
            <a:avLst/>
          </a:prstGeom>
          <a:noFill/>
          <a:ln w="15875">
            <a:solidFill>
              <a:schemeClr val="accent4"/>
            </a:solidFill>
            <a:prstDash val="dash"/>
          </a:ln>
        </p:spPr>
      </p:sp>
      <p:sp>
        <p:nvSpPr>
          <p:cNvPr id="7" name="Text 5"/>
          <p:cNvSpPr/>
          <p:nvPr/>
        </p:nvSpPr>
        <p:spPr>
          <a:xfrm>
            <a:off x="676656" y="127101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773936" y="1271016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2871216" y="127101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676656" y="236829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73936" y="2368296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2871216" y="236829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676656" y="346557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1773936" y="3465576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2871216" y="346557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4297680" y="1271016"/>
            <a:ext cx="50292" cy="73152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7" name="Text 15"/>
          <p:cNvSpPr/>
          <p:nvPr/>
        </p:nvSpPr>
        <p:spPr>
          <a:xfrm>
            <a:off x="4526280" y="1234440"/>
            <a:ext cx="40690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 observe</a:t>
            </a:r>
            <a:pPr indent="0" marL="0">
              <a:lnSpc>
                <a:spcPct val="120000"/>
              </a:lnSpc>
              <a:buNone/>
            </a:pPr>
            <a:r>
              <a:rPr lang="en-US" sz="15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Event A followed by event B, several times in a row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4297680" y="2322576"/>
            <a:ext cx="50292" cy="73152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9" name="Text 17"/>
          <p:cNvSpPr/>
          <p:nvPr/>
        </p:nvSpPr>
        <p:spPr>
          <a:xfrm>
            <a:off x="4526280" y="2286000"/>
            <a:ext cx="40690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mind forms</a:t>
            </a:r>
            <a:pPr indent="0" marL="0">
              <a:lnSpc>
                <a:spcPct val="120000"/>
              </a:lnSpc>
              <a:buNone/>
            </a:pPr>
            <a:r>
              <a:rPr lang="en-US" sz="15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 habit of expecting B whenever A shows up again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4297680" y="3374136"/>
            <a:ext cx="50292" cy="73152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21" name="Text 19"/>
          <p:cNvSpPr/>
          <p:nvPr/>
        </p:nvSpPr>
        <p:spPr>
          <a:xfrm>
            <a:off x="4526280" y="3337560"/>
            <a:ext cx="40690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 call it cause</a:t>
            </a:r>
            <a:pPr indent="0" marL="0">
              <a:lnSpc>
                <a:spcPct val="120000"/>
              </a:lnSpc>
              <a:buNone/>
            </a:pPr>
            <a:r>
              <a:rPr lang="en-US" sz="15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 link that, for Hume, sits in our expectation, not in the world we observe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PUBLISHED ANONYMOUSLY IN 1739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"Fell dead-born from the press"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That is how Hume described the reception of his Treatise; the Stanford Encyclopedia of Philosophy calls the verdict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probably overstated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legacy on Kant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dogmatic slumber to critique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629920" y="2154276"/>
            <a:ext cx="6729019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was David Hume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first interrupted my dogmatic slumber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 gave my researches a new direction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IMMANUEL KANT, PROLEGOMENA TO ANY FUTURE METAPHYSICS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DATES OF THE TREATISE AND THE ENQUIRY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1739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Treatise, books I-II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published anonymously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1740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Treatise, book III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completes the work, shortly after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1748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of the Enquiry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shorter, more accessible rewrite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IDEAS TO THE CAUSAL LINK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does our idea of cause and effect come from, for Hume?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Direct observation in reality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law proven by reason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Habit, from watching the same sequence repeat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recaplica.com/en/history/david-hume-empiricism/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 · IEP · Treccani · Kant, Prolegomena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David Hume: The Empiricism That Questioned Cause and Effect — Recap</dc:title>
  <dc:subject>PptxGenJS Presentation</dc:subject>
  <dc:creator>Recaplica</dc:creator>
  <cp:lastModifiedBy>Recaplica</cp:lastModifiedBy>
  <cp:revision>1</cp:revision>
  <dcterms:created xsi:type="dcterms:W3CDTF">2026-10-12T00:48:14Z</dcterms:created>
  <dcterms:modified xsi:type="dcterms:W3CDTF">2026-10-12T00:48:14Z</dcterms:modified>
</cp:coreProperties>
</file>