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embeddedFontLst>
    <p:embeddedFont>
      <p:font typeface="Bricolage Grotesque"/>
      <p:regular r:id="rId21"/>
      <p:bold r:id="rId22"/>
    </p:embeddedFont>
    <p:embeddedFont>
      <p:font typeface="Atkinson Hyperlegible"/>
      <p:regular r:id="rId23"/>
      <p:bold r:id="rId24"/>
      <p:italic r:id="rId2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 Id="rId21" Type="http://schemas.openxmlformats.org/officeDocument/2006/relationships/font" Target="fonts/font1.fntdata"/><Relationship Id="rId22" Type="http://schemas.openxmlformats.org/officeDocument/2006/relationships/font" Target="fonts/font2.fntdata"/><Relationship Id="rId23" Type="http://schemas.openxmlformats.org/officeDocument/2006/relationships/font" Target="fonts/font3.fntdata"/><Relationship Id="rId24" Type="http://schemas.openxmlformats.org/officeDocument/2006/relationships/font" Target="fonts/font4.fntdata"/><Relationship Id="rId25"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John Amos Comenius, 17th-century Bohemian educator, bishop of the Unity of the Brethren.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Orbis Sensualium Pictus, published in 1658, every Latin word stood next to a drawing: for Comenius, pairing words and pictures worked better than either alone, because learning starts with the senses.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Comenius belonged to the Unity of the Brethren, of which he became bishop. The Battle of White Mountain, in 1620, opened the persecution; in 1628 he moved to Leszno, destroyed in 1656 by Polish troops, which cost him all his books and manuscripts. In those same years he lost his first wife and two children, who died living as refugees.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Great Didactic sets out Comenius' general teaching program — free, universal schooling open to both sexes and every social class; the Orbis Sensualium Pictus applies that program by teaching through pictures.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Comenius all knowledge begins with the senses; school programs had to move from the simplest to the most complex topics according to the learner's age; and he opposed corporal punishment, which he believed smothered students' natural desire for knowledge.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Illustrated books for adults already existed before Comenius: his novelty is the systematic use of pictures to teach languages to children, not illustration itself.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dates that sum up Comenius' life and work: the exile that began in 1620, the theoretical program of 1657, the picture book of 1658.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the first. Comenius shared the idea of universal education with other 17th-century thinkers, and modern pedagogy comes from more than one source. Second question for the class: which difference between the Great Didactic and the Orbis Pictus do you remember best?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with quiz and flashcards, stays available on the site.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Comenius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educator who taught reading with pictures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BOHEMIA, 17TH CENTURY</a:t>
            </a:r>
            <a:endParaRPr lang="en-US" sz="1300" dirty="0"/>
          </a:p>
        </p:txBody>
      </p:sp>
      <p:sp>
        <p:nvSpPr>
          <p:cNvPr id="3" name="Shape 1"/>
          <p:cNvSpPr/>
          <p:nvPr/>
        </p:nvSpPr>
        <p:spPr>
          <a:xfrm>
            <a:off x="3325317" y="2106016"/>
            <a:ext cx="354949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did a picture book</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teach children Latin?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1620-1658</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life in exile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theory and the book</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Comenius' method</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One pioneer among others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A life in exile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Wars, persecution, loss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BOHEMIA, 1592-1670</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John Amos Comenius</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1592-1670</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1620</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Battle of White Mountain</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1628</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Exile to Leszno, Poland</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1656</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Leszno destroyed, exiled again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50" b="1" dirty="0">
                <a:solidFill>
                  <a:schemeClr val="tx1"/>
                </a:solidFill>
                <a:latin typeface="+mj-lt" pitchFamily="34" charset="0"/>
                <a:ea typeface="+mj-lt" pitchFamily="34" charset="-122"/>
                <a:cs typeface="+mj-lt" pitchFamily="34" charset="-120"/>
              </a:rPr>
              <a:t>The theory and the book</a:t>
            </a:r>
            <a:endParaRPr lang="en-US" sz="3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the Great Didactic to the Orbis Pictus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PROGRAM TO BOOK</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Great Didactic</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theoretical program</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WHEN</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 Latin, in 1657</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Orbis Sensualium Pictus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children's book</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WHEN</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Published in 1658</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theory came first; the book put it into practice.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Comenius' method</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Senses, gradual steps, no punishment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STARTING POINT</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Senses</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endParaRPr lang="en-US" sz="355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See and touch before naming</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PROGRESSION</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Gradual steps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endParaRPr lang="en-US" sz="35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From simple to complex, by age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BAN</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400" b="1" dirty="0">
                <a:solidFill>
                  <a:schemeClr val="accent1"/>
                </a:solidFill>
                <a:latin typeface="+mj-lt" pitchFamily="34" charset="0"/>
                <a:ea typeface="+mj-lt" pitchFamily="34" charset="-122"/>
                <a:cs typeface="+mj-lt" pitchFamily="34" charset="-120"/>
              </a:rPr>
              <a:t>No punishment</a:t>
            </a:r>
            <a:endParaRPr lang="en-US" sz="24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endParaRPr lang="en-US" sz="35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Against corporal punishment in school</a:t>
            </a:r>
            <a:endParaRPr lang="en-US"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NOT THE FIRST ILLUSTRATED BOOK</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Orbis Pictus was not the first illustrated book in history</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was the first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designed to teach children</a:t>
            </a:r>
            <a:pPr indent="0" marL="0">
              <a:lnSpc>
                <a:spcPct val="125000"/>
              </a:lnSpc>
              <a:buNone/>
            </a:pPr>
            <a:r>
              <a:rPr lang="en-US" sz="1750" dirty="0">
                <a:solidFill>
                  <a:srgbClr val="D8D6CF"/>
                </a:solidFill>
                <a:latin typeface="+mn-lt" pitchFamily="34" charset="0"/>
                <a:ea typeface="+mn-lt" pitchFamily="34" charset="-122"/>
                <a:cs typeface="+mn-lt" pitchFamily="34" charset="-120"/>
              </a:rPr>
              <a:t> through pictures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One pioneer among others</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Pedagogy after Comenius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1620 · 1657 · 1658</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1658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Orbis Sensualium Pictus</a:t>
            </a:r>
            <a:pPr indent="0" marL="0">
              <a:lnSpc>
                <a:spcPct val="120000"/>
              </a:lnSpc>
              <a:buNone/>
            </a:pPr>
            <a:r>
              <a:rPr lang="en-US" sz="1500" dirty="0">
                <a:solidFill>
                  <a:schemeClr val="tx2"/>
                </a:solidFill>
                <a:latin typeface="+mn-lt" pitchFamily="34" charset="0"/>
                <a:ea typeface="+mn-lt" pitchFamily="34" charset="-122"/>
                <a:cs typeface="+mn-lt" pitchFamily="34" charset="-120"/>
              </a:rPr>
              <a:t>: first picture-based school book</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1620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White Mountain</a:t>
            </a:r>
            <a:pPr indent="0" marL="0">
              <a:lnSpc>
                <a:spcPct val="120000"/>
              </a:lnSpc>
              <a:buNone/>
            </a:pPr>
            <a:r>
              <a:rPr lang="en-US" sz="1500" dirty="0">
                <a:solidFill>
                  <a:schemeClr val="tx2"/>
                </a:solidFill>
                <a:latin typeface="+mn-lt" pitchFamily="34" charset="0"/>
                <a:ea typeface="+mn-lt" pitchFamily="34" charset="-122"/>
                <a:cs typeface="+mn-lt" pitchFamily="34" charset="-120"/>
              </a:rPr>
              <a:t>: start of Comenius' long exile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1657</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Great Didactic</a:t>
            </a:r>
            <a:pPr indent="0" marL="0">
              <a:lnSpc>
                <a:spcPct val="120000"/>
              </a:lnSpc>
              <a:buNone/>
            </a:pPr>
            <a:r>
              <a:rPr lang="en-US" sz="1500" dirty="0">
                <a:solidFill>
                  <a:schemeClr val="tx2"/>
                </a:solidFill>
                <a:latin typeface="+mn-lt" pitchFamily="34" charset="0"/>
                <a:ea typeface="+mn-lt" pitchFamily="34" charset="-122"/>
                <a:cs typeface="+mn-lt" pitchFamily="34" charset="-120"/>
              </a:rPr>
              <a:t>: theoretical program, published in Latin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17TH-CENTURY EUROPE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Why is Comenius considered one of the fathers of modern pedagogy, rather than the only one?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Because other 17th-century thinkers shared similar ideas about universal education</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Because his works had no influence afterward</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Because he wrote only one book, never reprinted</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COMENIUS, 1592-1670</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Comenius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recaplica.com/en/history/comenius-modern-pedagogy/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New World Encyclopedia · Moravian University · Encyclopedia.com</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Comenius: Who He Was and Why He Shaped Modern Pedagogy — Recap</dc:title>
  <dc:subject>PptxGenJS Presentation</dc:subject>
  <dc:creator>Recaplica</dc:creator>
  <cp:lastModifiedBy>Recaplica</cp:lastModifiedBy>
  <cp:revision>1</cp:revision>
  <dcterms:created xsi:type="dcterms:W3CDTF">2026-10-19T04:06:44Z</dcterms:created>
  <dcterms:modified xsi:type="dcterms:W3CDTF">2026-10-19T04:06:44Z</dcterms:modified>
</cp:coreProperties>
</file>