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Carbonara passes for one of the oldest dishes in the Roman tradition, but its documented history fits entirely inside the twentieth century. Today we will look at why it feels so old, the two rival hypotheses about its origins, how the recipes kept changing, and why historians are still arguing.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Nobody knows for certain. The most detailed account comes from Bolognese cook Renato Gualandi, who claimed he improvised it on 22 September 1944 in Riccione with Allied army rations. But that is a testimony, not a document, and the discovery of a mention of the dish in a 1939 newspaper shows the name was already circulating before the war. Food historians, from Luca Cesari to Alberto Grandi, consider the question still open.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Roman cookbooks never mention carbonara, and as late as 1949 Ada Boni's collection, a classic of the genre, does not record it, while it does have spaghetti al guanciale, without egg, closer to today's gricia. The oldest known written trace of the name dates from 23 August 1939, in De Koerier, a Dutch-language newspaper of the Dutch East Indies that mentions a trattoria in Trastevere. The first known written recipe is from April 1952, in a newspaper from Lille, under the name of Roman actor Aldo Fabrizi.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romantic version has carbonara born centuries ago among the carbonai, the workers who made charcoal in the Apennine woods, as an energy-rich dish made with ingredients that kept well. It is a fine story, but only a story, and food historians dismiss it as unhistorical. Legends like this one usually spring up after a dish becomes successful, to give it the pedigree it lacks.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testimony of Bolognese cook Renato Gualandi, on 22 September 1944 he had to prepare a lunch in Riccione for a meeting between the British Eighth Army and the American Fifth Army, using whatever the Allies supplied, that is bacon, cream, cheese and powdered egg yolk. In February 2026 two Dutch journalists, Edwin Winkels and Janneke Vreugdenhil, published an article dated 23 August 1939 in De Koerier naming spaghetti alla carbonara as the speciality of a trattoria in Trastevere. Either a carbonara already existed in Rome before the war, and 1944 was its relaunch, or the name referred to a dish that the war then transformed.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Gualandi is the source of the 1944 account. Alberto Grandi is the historian who made the American-origin thesis famous, according to which the bacon and powdered egg yolk of American soldiers met Italian pasta in 1944-45, and he accepts the 1939 finding while still considering the Americans central to the dish's spread. Luca Cesari, who has gathered the carbonara clues decade by decade, has spoken of a history that needs rewriting. The discovery has been acknowledged on both sides of the debate.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recipe published in Italy, in August 1954 in La Cucina Italiana, called for spaghetti, egg, pancetta, gruyère and garlic, with no guanciale and no pecorino. Guanciale is first mentioned in 1957, in an American travel guide, and in 1960 it enters Luigi Carnacina's manual. Between the 1960s and the 1980s cream was an entirely normal presence, even in high-end kitchens, and Gualtiero Marchesi's 1989 recipe called for 250 ml of it per 400 grams of spaghetti. In the 1990s the recipe slimmed down to the trio of egg, pecorino and guanciale, plus pepper.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Anyone who cries scandal at cream in carbonara would jump out of their chair leafing through Italian cookbooks from the 1960s to the 1980s. Even the recipe published by the Accademia Italiana della Cucina, Italy's culinary academy, includes a clove of garlic and a spoonful of olive oil, two ingredients many purists consider unacceptable. In the dish's first forty years the sources also record variations with wine, onion, parsley and even bell pepper.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written recipes differed from one another. The one published in France in April 1952 under Aldo Fabrizi's name was far from today's version, the Chicago one from December 1952 used pancetta and parmesan, and the first Italian one, from August 1954, called for pancetta, gruyère and garlic. Guanciale only enters the scene at the end of the 1950s, and the canon we call "original" settled in the 1990s, when the accessory ingredients disappeared one by one. Of all the versions, it is the most recent.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unanimity is thinner than it seems, because the recipe published by the Accademia Italiana della Cucina includes a clove of garlic and a spoonful of olive oil, two ingredients many purists consider unacceptable. If even the institutions cannot agree, perhaps "the true carbonara" is the wrong question. Tradition is living material, reworked by every generation, and sometimes it is younger than our grandparents.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 For forty years carbonara coexisted with cream, garlic, onion, wine and other variations, even in the kitchens of great chefs, and only in the 1990s did the recipe slim down to the trio of egg, pecorino and guanciale. If there is time, a second question from the Recap quiz, what is the oldest known written trace of the name "carbonara"? (A 1939 article in a newspaper of the Dutch East Indies.)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Carbonara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contested story of a dish that feels ancient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QUESTION THAT DIVIDES</a:t>
            </a:r>
            <a:endParaRPr lang="en-US" sz="1300" dirty="0"/>
          </a:p>
        </p:txBody>
      </p:sp>
      <p:sp>
        <p:nvSpPr>
          <p:cNvPr id="3" name="Shape 1"/>
          <p:cNvSpPr/>
          <p:nvPr/>
        </p:nvSpPr>
        <p:spPr>
          <a:xfrm>
            <a:off x="2964891" y="2106016"/>
            <a:ext cx="222402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is it missing from</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Roman cookbooks?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An absence that speaks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rival hypotheses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recipes keep changing</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canon and the debate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An absence that speaks</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Roman cookbooks never mention carbonara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STRONGEST EVIDENCE IS AN ABSENCE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1939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oldest known trace</a:t>
            </a:r>
            <a:pPr indent="0" marL="0">
              <a:lnSpc>
                <a:spcPct val="120000"/>
              </a:lnSpc>
              <a:buNone/>
            </a:pPr>
            <a:r>
              <a:rPr lang="en-US" sz="1500" dirty="0">
                <a:solidFill>
                  <a:schemeClr val="tx2"/>
                </a:solidFill>
                <a:latin typeface="+mn-lt" pitchFamily="34" charset="0"/>
                <a:ea typeface="+mn-lt" pitchFamily="34" charset="-122"/>
                <a:cs typeface="+mn-lt" pitchFamily="34" charset="-120"/>
              </a:rPr>
              <a:t>: just the name, no recipe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1949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Ada Boni's collection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does not record carbonara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first written recipe</a:t>
            </a:r>
            <a:pPr indent="0" marL="0">
              <a:lnSpc>
                <a:spcPct val="120000"/>
              </a:lnSpc>
              <a:buNone/>
            </a:pPr>
            <a:r>
              <a:rPr lang="en-US" sz="1500" dirty="0">
                <a:solidFill>
                  <a:schemeClr val="tx2"/>
                </a:solidFill>
                <a:latin typeface="+mn-lt" pitchFamily="34" charset="0"/>
                <a:ea typeface="+mn-lt" pitchFamily="34" charset="-122"/>
                <a:cs typeface="+mn-lt" pitchFamily="34" charset="-120"/>
              </a:rPr>
              <a:t>: in France, not in Rome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LEGEND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charcoal burners story is a legend.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Not one document</a:t>
            </a:r>
            <a:pPr indent="0" marL="0">
              <a:lnSpc>
                <a:spcPct val="125000"/>
              </a:lnSpc>
              <a:buNone/>
            </a:pPr>
            <a:r>
              <a:rPr lang="en-US" sz="1750" dirty="0">
                <a:solidFill>
                  <a:srgbClr val="D8D6CF"/>
                </a:solidFill>
                <a:latin typeface="+mn-lt" pitchFamily="34" charset="0"/>
                <a:ea typeface="+mn-lt" pitchFamily="34" charset="-122"/>
                <a:cs typeface="+mn-lt" pitchFamily="34" charset="-120"/>
              </a:rPr>
              <a:t> supports it, and the name appears in the sources already fully formed, with no explanation.</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Two rival hypotheses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Riccione 1944 against Trastevere 1939</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HYPOTHESES, NO VERDICT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Riccione, 1944</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SOURCE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Gualandi's account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WEAK POINT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testimony, not a document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Trastevere, 1939</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SOURCE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 Koerier, 23 August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WEAK POINT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name, with no recipe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sources allow no verdict, both readings remain hypotheses.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IS ARGUING, AND WHAT THEY SAY</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Renato Gualandi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Bolognese cook</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1944 account, in Riccione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Alberto Grandi</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Historian, American thesis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Americans stay central</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Luca Cesari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Food historian</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Speaks of a history to rewrite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The recipes keep changing</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Three carbonaras, one single name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RECIPE CHANGES DECADE BY DECADE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1957</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guanciale arrives</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1989</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Marchesi, 250 ml of cream</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1954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pancetta, gruyère, garlic</a:t>
            </a:r>
            <a:endParaRPr lang="en-US" sz="1400" dirty="0"/>
          </a:p>
        </p:txBody>
      </p:sp>
      <p:sp>
        <p:nvSpPr>
          <p:cNvPr id="8" name="Shape 6"/>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1960s to 1980s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cream is normal</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1990s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guanciale, pecorino, egg</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"HERESIES" THAT WERE THE NORM</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garlic</a:t>
            </a:r>
            <a:pPr indent="0" marL="0">
              <a:lnSpc>
                <a:spcPct val="120000"/>
              </a:lnSpc>
              <a:buNone/>
            </a:pPr>
            <a:r>
              <a:rPr lang="en-US" sz="1500" dirty="0">
                <a:solidFill>
                  <a:schemeClr val="tx2"/>
                </a:solidFill>
                <a:latin typeface="+mn-lt" pitchFamily="34" charset="0"/>
                <a:ea typeface="+mn-lt" pitchFamily="34" charset="-122"/>
                <a:cs typeface="+mn-lt" pitchFamily="34" charset="-120"/>
              </a:rPr>
              <a:t>: is in the first Italian recipe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250 ml</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cream</a:t>
            </a:r>
            <a:pPr indent="0" marL="0">
              <a:lnSpc>
                <a:spcPct val="120000"/>
              </a:lnSpc>
              <a:buNone/>
            </a:pPr>
            <a:r>
              <a:rPr lang="en-US" sz="1500" dirty="0">
                <a:solidFill>
                  <a:schemeClr val="tx2"/>
                </a:solidFill>
                <a:latin typeface="+mn-lt" pitchFamily="34" charset="0"/>
                <a:ea typeface="+mn-lt" pitchFamily="34" charset="-122"/>
                <a:cs typeface="+mn-lt" pitchFamily="34" charset="-120"/>
              </a:rPr>
              <a:t>: in Marchesi's 1989 carbonara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guanciale</a:t>
            </a:r>
            <a:pPr indent="0" marL="0">
              <a:lnSpc>
                <a:spcPct val="120000"/>
              </a:lnSpc>
              <a:buNone/>
            </a:pPr>
            <a:r>
              <a:rPr lang="en-US" sz="1500" dirty="0">
                <a:solidFill>
                  <a:schemeClr val="tx2"/>
                </a:solidFill>
                <a:latin typeface="+mn-lt" pitchFamily="34" charset="0"/>
                <a:ea typeface="+mn-lt" pitchFamily="34" charset="-122"/>
                <a:cs typeface="+mn-lt" pitchFamily="34" charset="-120"/>
              </a:rPr>
              <a:t>: appears in an American guide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The canon and the debate</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"original" is the youngest version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"original" is the youngest.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first written recipes used pancetta,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gruyère</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garlic. The trio of guanciale, pecorino and egg only settled in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1990s</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3351581" y="2474824"/>
            <a:ext cx="1226007"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there a "true carbonara"?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When did the modern carbonara canon settle?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In the nineteenth century</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In the 1940s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In the 1990s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recaplica.com/en/history/carbonara/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Luca Cesari (Ricette storiche) · Il Post · Famiglia Cristiana · Accademia Italiana della Cucina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History of Carbonara: True Origins and False Myths — Recap</dc:title>
  <dc:subject>PptxGenJS Presentation</dc:subject>
  <dc:creator>Recaplica</dc:creator>
  <cp:lastModifiedBy>Recaplica</cp:lastModifiedBy>
  <cp:revision>1</cp:revision>
  <dcterms:created xsi:type="dcterms:W3CDTF">2026-09-20T19:29:32Z</dcterms:created>
  <dcterms:modified xsi:type="dcterms:W3CDTF">2026-09-20T19:29:32Z</dcterms:modified>
</cp:coreProperties>
</file>