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Paideia was the Greek idea that the city educated as a whole community, across a person's entire life. Today we look at what it was, how Athens and Sparta educated their young, who the pedagogue was, how the sophists taught, and why the twentieth century returned to the term.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Stanford Encyclopedia of Philosophy, the polis itself was conceived as an educating community, and paideia captured that idea: not childhood schooling, but a process that lasted a lifetime, meant to make a person useful to friends, family and 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Paideia brought together the arts and letters, rhetoric and science, athletic and military training, civic customs and the shaping of character. It was inseparable from arete, excellence reaching into every part of life: paideia and arete were a single process of growth for the person and the citizen.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Athens, boys first learned to read, write and count, then moved on to literature (with Homer as the model), poetry and music, especially the lyre; physical activity was considered essential. Between eighteen and twenty, young citizens performed civic and military service, alongside lessons in politics, rhetoric and culture.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Sparta, boys were grouped from age seven under an older teenager, to be toughened through harsh physical training. In Athens, the scope was wider: letters, music and rhetoric alongside training the body.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Athenian households, sons were assigned a pedagogue from age six. His main job was not to teach but to protect the boy from physical and moral danger. Being slaves, pedagogues were typically foreigners; in many households the role went to slaves unfit for other tasks, but in wealthier families it could fall to a trusted servant, who stayed with the family into old 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sophists offered young men from wealthy families an education in arete in exchange for payment, unlike family or civic education, which cost nothing. The core of their teaching was rhetoric. Plato can hardly mention the sophists without a dismissive jab at the paid side of their trade: in the critical reading he offers, they treated knowledge as a ready-made product, sold to whoever was willing to pay.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Isocrates was never a politician himself, but he believed a proper education should prepare a person to act correctly in both public and private life. For him, education meant cultivating the art of speech, which covered reason, feeling and imagination as well as expression. According to Encyclopedia.com, he was the one who shaped the rhetorical prose style that went on to influence the Greek world and, through Cicero, the Roman one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the 5-question quiz and the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Greek Paideia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Education That Shaped the Citizen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AN IDEA BEFORE A SUBJECT</a:t>
            </a:r>
            <a:endParaRPr lang="en-US" sz="1300" dirty="0"/>
          </a:p>
        </p:txBody>
      </p:sp>
      <p:sp>
        <p:nvSpPr>
          <p:cNvPr id="3" name="Shape 1"/>
          <p:cNvSpPr/>
          <p:nvPr/>
        </p:nvSpPr>
        <p:spPr>
          <a:xfrm>
            <a:off x="1325372" y="2843632"/>
            <a:ext cx="283144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did the Greeks mean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by education?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paideia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Athens and Sparta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pedagogue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sophists and Isocrates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MORE THAN SCHOOLING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Life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span</a:t>
            </a:r>
            <a:pPr indent="0" marL="0">
              <a:lnSpc>
                <a:spcPct val="120000"/>
              </a:lnSpc>
              <a:buNone/>
            </a:pPr>
            <a:r>
              <a:rPr lang="en-US" sz="1500" dirty="0">
                <a:solidFill>
                  <a:schemeClr val="tx2"/>
                </a:solidFill>
                <a:latin typeface="+mn-lt" pitchFamily="34" charset="0"/>
                <a:ea typeface="+mn-lt" pitchFamily="34" charset="-122"/>
                <a:cs typeface="+mn-lt" pitchFamily="34" charset="-120"/>
              </a:rPr>
              <a:t>: it does not end with childhood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Arete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aim</a:t>
            </a:r>
            <a:pPr indent="0" marL="0">
              <a:lnSpc>
                <a:spcPct val="120000"/>
              </a:lnSpc>
              <a:buNone/>
            </a:pPr>
            <a:r>
              <a:rPr lang="en-US" sz="1500" dirty="0">
                <a:solidFill>
                  <a:schemeClr val="tx2"/>
                </a:solidFill>
                <a:latin typeface="+mn-lt" pitchFamily="34" charset="0"/>
                <a:ea typeface="+mn-lt" pitchFamily="34" charset="-122"/>
                <a:cs typeface="+mn-lt" pitchFamily="34" charset="-120"/>
              </a:rPr>
              <a:t>: excellence in every part of life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Polis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setting</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community itself educates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GROWING UP IN ATHENS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20040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Body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physical training as essential</a:t>
            </a:r>
            <a:endParaRPr lang="en-US" sz="1600" dirty="0"/>
          </a:p>
        </p:txBody>
      </p:sp>
      <p:sp>
        <p:nvSpPr>
          <p:cNvPr id="5" name="Shape 3"/>
          <p:cNvSpPr/>
          <p:nvPr/>
        </p:nvSpPr>
        <p:spPr>
          <a:xfrm>
            <a:off x="288036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90195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Age Six</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pedagogue arrives</a:t>
            </a:r>
            <a:endParaRPr lang="en-US" sz="1400" dirty="0"/>
          </a:p>
        </p:txBody>
      </p:sp>
      <p:sp>
        <p:nvSpPr>
          <p:cNvPr id="7" name="Shape 5"/>
          <p:cNvSpPr/>
          <p:nvPr/>
        </p:nvSpPr>
        <p:spPr>
          <a:xfrm>
            <a:off x="5632704"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4654296"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Letters and the Lyre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basics, then literature and music</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Eighteen to Twenty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civic service and politics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ATHENS AND SPARTA, COMPARED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Athens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BASICS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Reading, writing, the lyre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AFTER 18</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Civic service, rhetoric</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Sparta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FROM AGE 7</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Groups, harsh training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FOCUS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Physical preparation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culture, two very different answers to what a citizen needs.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THE PEDAGOGUE WAS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 Slave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Often foreign, Thracian or Asian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Spoke Greek with a recognizable accent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From Age Six</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job</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Protect the boy, not teach him</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Everywhere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At school, at the gymnasium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Went with him on every outing from home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NEW IDEA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Arete can be taught to anyone who is free.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That's the sophists' premise.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Protagoras of Abdera</a:t>
            </a:r>
            <a:pPr indent="0" marL="0">
              <a:lnSpc>
                <a:spcPct val="125000"/>
              </a:lnSpc>
              <a:buNone/>
            </a:pPr>
            <a:r>
              <a:rPr lang="en-US" sz="1750" dirty="0">
                <a:solidFill>
                  <a:srgbClr val="D8D6CF"/>
                </a:solidFill>
                <a:latin typeface="+mn-lt" pitchFamily="34" charset="0"/>
                <a:ea typeface="+mn-lt" pitchFamily="34" charset="-122"/>
                <a:cs typeface="+mn-lt" pitchFamily="34" charset="-120"/>
              </a:rPr>
              <a:t> was, according to what Plato reports,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first to charge for it</a:t>
            </a:r>
            <a:pPr indent="0" marL="0">
              <a:lnSpc>
                <a:spcPct val="125000"/>
              </a:lnSpc>
              <a:buNone/>
            </a:pPr>
            <a:r>
              <a:rPr lang="en-US" sz="1750" dirty="0">
                <a:solidFill>
                  <a:srgbClr val="D8D6CF"/>
                </a:solidFill>
                <a:latin typeface="+mn-lt" pitchFamily="34" charset="0"/>
                <a:ea typeface="+mn-lt" pitchFamily="34" charset="-122"/>
                <a:cs typeface="+mn-lt" pitchFamily="34" charset="-120"/>
              </a:rPr>
              <a:t> under the title «sophist».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ISOCRATES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Isocrates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from 392 BCE</a:t>
            </a:r>
            <a:endParaRPr lang="en-US" sz="1700" dirty="0"/>
          </a:p>
        </p:txBody>
      </p:sp>
      <p:sp>
        <p:nvSpPr>
          <p:cNvPr id="5" name="Text 3"/>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392 BCE</a:t>
            </a:r>
            <a:endParaRPr lang="en-US" sz="2100" dirty="0"/>
          </a:p>
        </p:txBody>
      </p:sp>
      <p:sp>
        <p:nvSpPr>
          <p:cNvPr id="6" name="Shape 4"/>
          <p:cNvSpPr/>
          <p:nvPr/>
        </p:nvSpPr>
        <p:spPr>
          <a:xfrm>
            <a:off x="5074920" y="1757934"/>
            <a:ext cx="0" cy="530352"/>
          </a:xfrm>
          <a:prstGeom prst="line">
            <a:avLst/>
          </a:prstGeom>
          <a:noFill/>
          <a:ln w="38100">
            <a:solidFill>
              <a:srgbClr val="E3DDCF"/>
            </a:solidFill>
            <a:prstDash val="solid"/>
          </a:ln>
        </p:spPr>
      </p:sp>
      <p:sp>
        <p:nvSpPr>
          <p:cNvPr id="7" name="Text 5"/>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Founds his school in Athens, near the Lyceum</a:t>
            </a:r>
            <a:endParaRPr lang="en-US" sz="1500" dirty="0"/>
          </a:p>
        </p:txBody>
      </p:sp>
      <p:sp>
        <p:nvSpPr>
          <p:cNvPr id="8" name="Text 6"/>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After 351 BCE</a:t>
            </a:r>
            <a:endParaRPr lang="en-US" sz="2100" dirty="0"/>
          </a:p>
        </p:txBody>
      </p:sp>
      <p:sp>
        <p:nvSpPr>
          <p:cNvPr id="9" name="Shape 7"/>
          <p:cNvSpPr/>
          <p:nvPr/>
        </p:nvSpPr>
        <p:spPr>
          <a:xfrm>
            <a:off x="5074920" y="2626614"/>
            <a:ext cx="0" cy="530352"/>
          </a:xfrm>
          <a:prstGeom prst="line">
            <a:avLst/>
          </a:prstGeom>
          <a:noFill/>
          <a:ln w="38100">
            <a:solidFill>
              <a:srgbClr val="E3DDCF"/>
            </a:solidFill>
            <a:prstDash val="solid"/>
          </a:ln>
        </p:spPr>
      </p:sp>
      <p:sp>
        <p:nvSpPr>
          <p:cNvPr id="10" name="Text 8"/>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Keeps teaching, with students from across Greece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recaplica.com/en/history/ancient-greek-education/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World History Encyclopedia · Perseus Digital Library · Internet Encyclopedia of Philosophy · Database of Classical Scholars (Rutgers) · Encyclopedia.com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Ancient Greek Education: How Paideia Shaped a Citizen — Recap</dc:title>
  <dc:subject>PptxGenJS Presentation</dc:subject>
  <dc:creator>Recaplica</dc:creator>
  <cp:lastModifiedBy>Recaplica</cp:lastModifiedBy>
  <cp:revision>1</cp:revision>
  <dcterms:created xsi:type="dcterms:W3CDTF">2026-10-18T03:50:13Z</dcterms:created>
  <dcterms:modified xsi:type="dcterms:W3CDTF">2026-10-18T03:50:13Z</dcterms:modified>
</cp:coreProperties>
</file>