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starting point is a sentence written into a report in 1987, and the report has a name and an author. From that sentence it becomes clear why the expression also talks about the economy and about poverty.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United Nations define sustainable development as development that covers the needs of the present while leaving future generations able to cover their own. It is a definition, with a date and a document behind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definition looks at the present and at the future in the same breath. The United Nations use it on their public pages, Treccani in the entry on the subject, and the Stanford Encyclopedia of Philosophy credits it to the 1987 report.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official name is the World Commission on Environment and Development, WCED for short. The report asked for a strategy able to bring development and the environment together, and to describe it the commission used the term that later spread.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Treccani names three interdependent factors and treats them as confirmed by the Johannesburg Conference of 2002. Interdependent means the three hold each other up.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most common misreading of the expression. Anyone who takes it as a synonym for green loses two of the three factors Treccani lists, economic growth and social development.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the Brundtland Report the most critical global environmental problems came mainly from poverty in the global South and from patterns of consumption and production in the North that could not be kept up. The Stanford Encyclopedia of Philosophy reads the same link in the report.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right year is 1987; 1983 is the year the commission that wrote the report was established. A second question for the class, which three interdependent factors does Treccani list?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four sources consulted are listed at the foot of the Recap page, with direct links to each 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ECONOMICS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Sustainability</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The 1987 definition and the three factors it holds together</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PRINTED ON LABELS AND COMPANY REPORTS</a:t>
            </a:r>
            <a:endParaRPr lang="en-US" sz="1300" dirty="0"/>
          </a:p>
        </p:txBody>
      </p:sp>
      <p:sp>
        <p:nvSpPr>
          <p:cNvPr id="3" name="Shape 1"/>
          <p:cNvSpPr/>
          <p:nvPr/>
        </p:nvSpPr>
        <p:spPr>
          <a:xfrm>
            <a:off x="3539338" y="2106016"/>
            <a:ext cx="3262274"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What does sustainable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actually mean?</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ONE SENTENCE TO THE GLOBAL NORTH AND SOUTH</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sentence from 1987</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Who wrote it</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Treccani's three factors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North and South</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OUR COMMON FUTURE, 1987</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What people need today cannot cancel what the next generation will need</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This is the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criterion worded in the report</a:t>
            </a:r>
            <a:pPr indent="0" marL="0">
              <a:lnSpc>
                <a:spcPct val="125000"/>
              </a:lnSpc>
              <a:buNone/>
            </a:pPr>
            <a:r>
              <a:rPr lang="en-US" sz="1750" dirty="0">
                <a:solidFill>
                  <a:srgbClr val="D8D6CF"/>
                </a:solidFill>
                <a:latin typeface="+mn-lt" pitchFamily="34" charset="0"/>
                <a:ea typeface="+mn-lt" pitchFamily="34" charset="-122"/>
                <a:cs typeface="+mn-lt" pitchFamily="34" charset="-120"/>
              </a:rPr>
              <a:t> Our Common Future and taken up by the United Nations and by Treccani.</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1983 TO 2002</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Brundtland Commission</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1983-1987</a:t>
            </a:r>
            <a:endParaRPr lang="en-US" sz="1700" dirty="0"/>
          </a:p>
        </p:txBody>
      </p:sp>
      <p:sp>
        <p:nvSpPr>
          <p:cNvPr id="5" name="Text 3"/>
          <p:cNvSpPr/>
          <p:nvPr/>
        </p:nvSpPr>
        <p:spPr>
          <a:xfrm>
            <a:off x="3886200" y="12687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1983</a:t>
            </a:r>
            <a:endParaRPr lang="en-US" sz="2100" dirty="0"/>
          </a:p>
        </p:txBody>
      </p:sp>
      <p:sp>
        <p:nvSpPr>
          <p:cNvPr id="6" name="Shape 4"/>
          <p:cNvSpPr/>
          <p:nvPr/>
        </p:nvSpPr>
        <p:spPr>
          <a:xfrm>
            <a:off x="5074920" y="1323594"/>
            <a:ext cx="0" cy="530352"/>
          </a:xfrm>
          <a:prstGeom prst="line">
            <a:avLst/>
          </a:prstGeom>
          <a:noFill/>
          <a:ln w="38100">
            <a:solidFill>
              <a:srgbClr val="E3DDCF"/>
            </a:solidFill>
            <a:prstDash val="solid"/>
          </a:ln>
        </p:spPr>
      </p:sp>
      <p:sp>
        <p:nvSpPr>
          <p:cNvPr id="7" name="Text 5"/>
          <p:cNvSpPr/>
          <p:nvPr/>
        </p:nvSpPr>
        <p:spPr>
          <a:xfrm>
            <a:off x="5257800" y="12687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The WCED is established</a:t>
            </a:r>
            <a:endParaRPr lang="en-US" sz="1500" dirty="0"/>
          </a:p>
        </p:txBody>
      </p:sp>
      <p:sp>
        <p:nvSpPr>
          <p:cNvPr id="8" name="Text 6"/>
          <p:cNvSpPr/>
          <p:nvPr/>
        </p:nvSpPr>
        <p:spPr>
          <a:xfrm>
            <a:off x="3886200" y="213741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1987</a:t>
            </a:r>
            <a:endParaRPr lang="en-US" sz="2100" dirty="0"/>
          </a:p>
        </p:txBody>
      </p:sp>
      <p:sp>
        <p:nvSpPr>
          <p:cNvPr id="9" name="Shape 7"/>
          <p:cNvSpPr/>
          <p:nvPr/>
        </p:nvSpPr>
        <p:spPr>
          <a:xfrm>
            <a:off x="5074920" y="2192274"/>
            <a:ext cx="0" cy="530352"/>
          </a:xfrm>
          <a:prstGeom prst="line">
            <a:avLst/>
          </a:prstGeom>
          <a:noFill/>
          <a:ln w="38100">
            <a:solidFill>
              <a:srgbClr val="E3DDCF"/>
            </a:solidFill>
            <a:prstDash val="solid"/>
          </a:ln>
        </p:spPr>
      </p:sp>
      <p:sp>
        <p:nvSpPr>
          <p:cNvPr id="10" name="Text 8"/>
          <p:cNvSpPr/>
          <p:nvPr/>
        </p:nvSpPr>
        <p:spPr>
          <a:xfrm>
            <a:off x="5257800" y="213741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Our Common Future is published</a:t>
            </a:r>
            <a:endParaRPr lang="en-US" sz="1500" dirty="0"/>
          </a:p>
        </p:txBody>
      </p:sp>
      <p:sp>
        <p:nvSpPr>
          <p:cNvPr id="11" name="Text 9"/>
          <p:cNvSpPr/>
          <p:nvPr/>
        </p:nvSpPr>
        <p:spPr>
          <a:xfrm>
            <a:off x="3886200" y="30060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2002</a:t>
            </a:r>
            <a:endParaRPr lang="en-US" sz="2100" dirty="0"/>
          </a:p>
        </p:txBody>
      </p:sp>
      <p:sp>
        <p:nvSpPr>
          <p:cNvPr id="12" name="Shape 10"/>
          <p:cNvSpPr/>
          <p:nvPr/>
        </p:nvSpPr>
        <p:spPr>
          <a:xfrm>
            <a:off x="5074920" y="3060954"/>
            <a:ext cx="0" cy="530352"/>
          </a:xfrm>
          <a:prstGeom prst="line">
            <a:avLst/>
          </a:prstGeom>
          <a:noFill/>
          <a:ln w="38100">
            <a:solidFill>
              <a:srgbClr val="E3DDCF"/>
            </a:solidFill>
            <a:prstDash val="solid"/>
          </a:ln>
        </p:spPr>
      </p:sp>
      <p:sp>
        <p:nvSpPr>
          <p:cNvPr id="13" name="Text 11"/>
          <p:cNvSpPr/>
          <p:nvPr/>
        </p:nvSpPr>
        <p:spPr>
          <a:xfrm>
            <a:off x="5257800" y="30060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Johannesburg Conference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LISTED BY THE TRECCANI ENTRY</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Environment</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Care of natural resources</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What the environment is able to give has limits.</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Economy</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Economic growth</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 United Nations ask for it to stay joined to environmental concerns.</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Society</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Social development</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 report puts the essential needs of the poorest first.</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ENVIRONMENT, ECONOMY, SOCIETY</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Economic growth sits inside the concept</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Treccani places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economic growth and social progress</a:t>
            </a:r>
            <a:pPr indent="0" marL="0">
              <a:lnSpc>
                <a:spcPct val="125000"/>
              </a:lnSpc>
              <a:buNone/>
            </a:pPr>
            <a:r>
              <a:rPr lang="en-US" sz="1750" dirty="0">
                <a:solidFill>
                  <a:srgbClr val="D8D6CF"/>
                </a:solidFill>
                <a:latin typeface="+mn-lt" pitchFamily="34" charset="0"/>
                <a:ea typeface="+mn-lt" pitchFamily="34" charset="-122"/>
                <a:cs typeface="+mn-lt" pitchFamily="34" charset="-120"/>
              </a:rPr>
              <a:t> next to the protection of natural resources.</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WHERE THE REPORT TRACED THE PROBLEMS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Global South</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ORIGIN NAMED</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Poverty</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IN THE REPORT</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Essential needs first</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Global North</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ORIGIN NAMED</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Consumption, production</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IN THE REPORT</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Patterns impossible to keep</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report ties the environmental problem to the gap between rich and poor regions.</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TRY ANSWERING</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In what year was the report Our Common Future published?</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1972</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1983</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1987</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KEEP GOING ON THE PAGE</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Reread the Recap and try the quiz </a:t>
            </a:r>
            <a:pPr indent="0" marL="0">
              <a:buNone/>
            </a:pPr>
            <a:r>
              <a:rPr lang="en-US" sz="1700" b="1" dirty="0">
                <a:solidFill>
                  <a:schemeClr val="bg1"/>
                </a:solidFill>
                <a:latin typeface="+mn-lt" pitchFamily="34" charset="0"/>
                <a:ea typeface="+mn-lt" pitchFamily="34" charset="-122"/>
                <a:cs typeface="+mn-lt" pitchFamily="34" charset="-120"/>
              </a:rPr>
              <a:t>recaplica.com/en/economics/sustainability/</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United Nations · Treccani · Stanford Encyclopedia of Philosophy · ARE</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Sustainability: Definition, What It Means and the Three Pillars — Recap</dc:title>
  <dc:subject>PptxGenJS Presentation</dc:subject>
  <dc:creator>Recaplica</dc:creator>
  <cp:lastModifiedBy>Recaplica</cp:lastModifiedBy>
  <cp:revision>1</cp:revision>
  <dcterms:created xsi:type="dcterms:W3CDTF">2026-10-11T04:25:40Z</dcterms:created>
  <dcterms:modified xsi:type="dcterms:W3CDTF">2026-10-11T04:25:40Z</dcterms:modified>
</cp:coreProperties>
</file>