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share is a small slice of ownership in a company, and the stock market is the regulated venue where those slices are bought and sold. Today we will look at what you actually own when you buy a share, where and how the price forms, what indexes are for, and which risks stay on the table. This Recap explains how the machinery works, not whether or how to invest.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stake in the company, with the rights that come with it. A share is one of the units a company's capital is divided into, so whoever buys one becomes a part-owner, not a creditor. A loan with a repayment obligation is a bond, a different instrument. Ownership brings two families of rights, economic ones (the dividend, if the company decides to distribute it) and administrative ones (voting at shareholder meetings, where owners approve the accounts and appoint management).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example from the Recap, you own 10 shares of a company that has issued one million. You own one hundred-thousandth of the business, of its plants, its brands, its future profits. If it pays a dividend of 1 per share, you collect 10. With a handful of shares your vote at meetings weighs little, but the principle stands, you are not a customer, you are a co-owner.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 stock you are an owner, you share profits and risks, with no maturity and no guaranteed repayment. With a bond you are a creditor, you lend money for interest and repayment at maturity, barring issuer default. The risks and expected returns are different in kind, these are not two versions of the same product.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stock market is the regulated venue where listed shares are bought and sold, and you do not walk in directly. Orders go through authorized intermediaries, banks or investment firms, nowadays almost always via an app. You need a securities account and you place orders; the intermediary executes the trade on the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in particular. The price is supply meeting demand, updated at every trade, and at every moment of trading it is whatever the latest buyer and seller agreed on. Expected earnings, news, interest rates, fears and enthusiasms all pour into that number. In the short run the price can drift far from the value of the underlying business; over the long run, it tends to chase it. The company does not set it at the start of the year, and the government does not fix it either.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thousands of stocks is impossible, so markets get summarized into indexes, baskets of the main companies whose combined performance becomes one value. The S&amp;P 500 for Wall Street, the FTSE MIB for Milan. When you hear that the market gained 1 per cent today, it is almost always the index talking, and when it rises that basket as a whole has gained. Indexes also underpin many diversified investment products, such as the ETFs that replicate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the Recap does not sugarcoat, stocks guarantee nothing. Dividends are optional, no law requires them and many companies reinvest everything. Prices can halve. If the company fails, shares can go to zero, and owners are repaid last, after every creditor. During recessions markets can fall for a long time. Risk and reward travel together, they are two sides of the same coin.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Diversification means not concentrating everything in a few stocks, spreading investments across many companies, sectors and countries, so that no single shipwreck sinks the portfolio. It is finance's most agreed-upon principle, often implemented through funds and ETFs. It reduces company-specific risk, the kind tied to one business; market-wide risk remains, and must be priced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a stock that has fallen a lot must sooner or later bounce back. It does not work that way, no law drags prices back to past levels, and companies can decline for years or fail outright, wiping the stock to zero. The opposite myth is worth a word too, the casino one, where the house wins by mathematical construction; a share is instead a stake in a real business that produces and earns, and behind the price sits economic value, not a dice roll. The risk, though, is real.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An index compresses the performance of a market's main listed companies into a single value, and when it rises that basket as a whole has gained. If there is time, a second question from the Recap quiz, true or false, investing in stocks you can lose your entire invested capital? True, if the company fails its shares can go to zero.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carries the 5-question quiz and the 7 flashcards for review, with the full source at the foot of the page. One last thing, the most important, and it deserves to be said out loud, this Recap explains how stocks work, not whether, when or how much to invest. It is education, not financial advice. Those decisions depend on your situation, your goals and your tolerance for losses, and they deserve a licensed advisor, not an 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stock market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you own, how prices form, which risks remain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6189167" y="2106016"/>
            <a:ext cx="12645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exactly do you own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you buy a share?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slice of a business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price forms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Indexes, the thermometer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risks, no sugarcoating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slice of a business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Buying a share makes you a part-owner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YOU OWN, CONCRETELY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shares</a:t>
            </a:r>
            <a:pPr indent="0" marL="0">
              <a:lnSpc>
                <a:spcPct val="120000"/>
              </a:lnSpc>
              <a:buNone/>
            </a:pPr>
            <a:r>
              <a:rPr lang="en-US" sz="1500" dirty="0">
                <a:solidFill>
                  <a:schemeClr val="tx2"/>
                </a:solidFill>
                <a:latin typeface="+mn-lt" pitchFamily="34" charset="0"/>
                <a:ea typeface="+mn-lt" pitchFamily="34" charset="-122"/>
                <a:cs typeface="+mn-lt" pitchFamily="34" charset="-120"/>
              </a:rPr>
              <a:t>: out of one million the company issued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share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dividend, if it is paid at all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collected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proportion to the shares you hold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STOCK OR BOND?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Stock</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YOU ARE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owner of the business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COMES BACK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guaranteed repayment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Bond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YOU ARE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creditor of the issuer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COMES BACK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Interest, then repayment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instruments, with risks different in kind.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Where the price forms</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regulated venue, and who gets 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ORDER TO TRADE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Securities account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needed to hold the shares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trade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executed on the market</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order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from an app</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intermediary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bank or investment firm</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market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regulated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LANDS</a:t>
            </a:r>
            <a:endParaRPr lang="en-US" sz="1300" dirty="0"/>
          </a:p>
        </p:txBody>
      </p:sp>
      <p:sp>
        <p:nvSpPr>
          <p:cNvPr id="3" name="Shape 1"/>
          <p:cNvSpPr/>
          <p:nvPr/>
        </p:nvSpPr>
        <p:spPr>
          <a:xfrm>
            <a:off x="503936" y="2106016"/>
            <a:ext cx="36003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the price of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listed share?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Indexes, the thermometer</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Thousands of stocks in one number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BASKET, ONE NUMBER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S&amp;P 500</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Wall Street index</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Tracks the main listed US companies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FTSE MIB</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Milan index</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Sums up the main Italian listings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ETFs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Funds that replicate an index</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Many are built on indexes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The risks, no sugarcoating</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 guarantees, dividends optional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OPTIONAL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dividend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Zero</a:t>
            </a:r>
            <a:pPr indent="0" marL="0">
              <a:buNone/>
            </a:pPr>
            <a:r>
              <a:rPr lang="en-US" sz="1600" b="1" dirty="0">
                <a:solidFill>
                  <a:schemeClr val="bg1"/>
                </a:solidFill>
                <a:latin typeface="+mj-lt" pitchFamily="34" charset="0"/>
                <a:ea typeface="+mj-lt" pitchFamily="34" charset="-122"/>
                <a:cs typeface="+mj-lt" pitchFamily="34" charset="-120"/>
              </a:rPr>
              <a:t> duty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No law requires a company to pay it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MOVING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price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Half</a:t>
            </a:r>
            <a:pPr indent="0" marL="0">
              <a:buNone/>
            </a:pPr>
            <a:r>
              <a:rPr lang="en-US" sz="1600" b="1" dirty="0">
                <a:solidFill>
                  <a:schemeClr val="bg1"/>
                </a:solidFill>
                <a:latin typeface="+mj-lt" pitchFamily="34" charset="0"/>
                <a:ea typeface="+mj-lt" pitchFamily="34" charset="-122"/>
                <a:cs typeface="+mj-lt" pitchFamily="34" charset="-120"/>
              </a:rPr>
              <a:t> or less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It can rise and fall alike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A FAILURE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capital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Zero</a:t>
            </a:r>
            <a:pPr indent="0" marL="0">
              <a:buNone/>
            </a:pPr>
            <a:r>
              <a:rPr lang="en-US" sz="1600" b="1" dirty="0">
                <a:solidFill>
                  <a:schemeClr val="accent1"/>
                </a:solidFill>
                <a:latin typeface="+mj-lt" pitchFamily="34" charset="0"/>
                <a:ea typeface="+mj-lt" pitchFamily="34" charset="-122"/>
                <a:cs typeface="+mj-lt" pitchFamily="34" charset="-120"/>
              </a:rPr>
              <a:t> left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Owners are repaid after creditors</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KINDS OF RISK</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Company risk</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COMES FROM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company failing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 IT BE REDUCED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By spreading across many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Market risk</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COMES FROM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market as a whole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 IT BE REDUCED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it remains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Diversification reduces the first, not the second.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Yesterday's price is not a promise about tomorrow.</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 law</a:t>
            </a:r>
            <a:pPr indent="0" marL="0">
              <a:lnSpc>
                <a:spcPct val="125000"/>
              </a:lnSpc>
              <a:buNone/>
            </a:pPr>
            <a:r>
              <a:rPr lang="en-US" sz="1750" dirty="0">
                <a:solidFill>
                  <a:srgbClr val="D8D6CF"/>
                </a:solidFill>
                <a:latin typeface="+mn-lt" pitchFamily="34" charset="0"/>
                <a:ea typeface="+mn-lt" pitchFamily="34" charset="-122"/>
                <a:cs typeface="+mn-lt" pitchFamily="34" charset="-120"/>
              </a:rPr>
              <a:t> drags prices back to past levels. Companies can decline for years or fail outright,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wiping the stock to zero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a stock index like the S&amp;P 500?</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number summarizing the performance of a basket of stocks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price of the most expensive stock on the exchange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tax on financial transactions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recaplica.com/en/economics/stocks/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Consob, investor education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Stocks and the stock market: how they actually work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