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recession is a phase in which a country's economic activity contracts, less gets produced, less gets spent, jobs decline. Today we will look at the two definitions in circulation, what really happens to jobs and spending, the levers for getting out, and how recession, depression and stagnation differ.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quick definition is real GDP falling for two consecutive quarters, a technical recession. It is useful precisely because it is simple, an objective test you can run with two numbers. The authoritative one, used by the NBER that dates American recessions, asks for a significant decline in economic activity, spread across the economy, lasting more than a few months, that is depth, diffusion and duration.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technical recession is real GDP falling for at least two consecutive quarters. The NBER instead weighs the depth, diffusion and duration of the decline, three criteria that can offset each other. And a recession is not an anomaly, expansions and contractions have always alternated in the business cycle.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two-quarter convention is useful because it is simple, but two numbers tell a thin story. The NBER committee tracks many monthly indicators, employment, incomes, industrial production, consumption, and judges how deep, widespread and lasting the decline is. The limit case, America's Covid recession ran from February to April 2020, barely two months, and was declared one anyway.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Companies sell less and freeze hiring, some lay people off. Workers who fear for their jobs postpone the new car and the kitchen renovation. That postponed spending becomes someone else's revenue drop, and they cut back in turn. Which is why recessions, once underway, tend to deepen before they turn.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pain is not shared equally. Some sectors collapse while others hold up or even grow, one reason average figures never quite capture a recession. It is a harsh average, not a universal sentence.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Central banks cut interest rates, so mortgages and loans become bearable again and demand rekindles. Governments can add fiscal stimulus, raising spending or easing taxes. And the cycle eventually turns by itself, as inventories run down and prices adjust.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a contraction goes off the charts in depth and duration it is called a depression, and the historical reference is the Great Depression of the 1930s, a decade of devastated economies. Ordinary recessions last a few quarters. Stagnation is something else again, an economy standing still, not falling and not growing either, sometimes for years.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6 flashcards, with the full source list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ECONOMICS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Recession</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to spot one, what it does, how it ends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STARTING POINT</a:t>
            </a:r>
            <a:endParaRPr lang="en-US" sz="1300" dirty="0"/>
          </a:p>
        </p:txBody>
      </p:sp>
      <p:sp>
        <p:nvSpPr>
          <p:cNvPr id="3" name="Shape 1"/>
          <p:cNvSpPr/>
          <p:nvPr/>
        </p:nvSpPr>
        <p:spPr>
          <a:xfrm>
            <a:off x="503936" y="2843632"/>
            <a:ext cx="275320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When is an economy in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recession?</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Two definitions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it feels like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way out</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Recession or depression?</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MEASURE OF A CONTRACTION</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quarters</a:t>
            </a:r>
            <a:pPr indent="0" marL="0">
              <a:lnSpc>
                <a:spcPct val="120000"/>
              </a:lnSpc>
              <a:buNone/>
            </a:pPr>
            <a:r>
              <a:rPr lang="en-US" sz="1500" dirty="0">
                <a:solidFill>
                  <a:schemeClr val="tx2"/>
                </a:solidFill>
                <a:latin typeface="+mn-lt" pitchFamily="34" charset="0"/>
                <a:ea typeface="+mn-lt" pitchFamily="34" charset="-122"/>
                <a:cs typeface="+mn-lt" pitchFamily="34" charset="-120"/>
              </a:rPr>
              <a:t>: of falling real GDP, the quick definition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criteria</a:t>
            </a:r>
            <a:pPr indent="0" marL="0">
              <a:lnSpc>
                <a:spcPct val="120000"/>
              </a:lnSpc>
              <a:buNone/>
            </a:pPr>
            <a:r>
              <a:rPr lang="en-US" sz="1500" dirty="0">
                <a:solidFill>
                  <a:schemeClr val="tx2"/>
                </a:solidFill>
                <a:latin typeface="+mn-lt" pitchFamily="34" charset="0"/>
                <a:ea typeface="+mn-lt" pitchFamily="34" charset="-122"/>
                <a:cs typeface="+mn-lt" pitchFamily="34" charset="-120"/>
              </a:rPr>
              <a:t>: depth, diffusion and duration, for the NBER</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Always</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 the cycle</a:t>
            </a:r>
            <a:pPr indent="0" marL="0">
              <a:lnSpc>
                <a:spcPct val="120000"/>
              </a:lnSpc>
              <a:buNone/>
            </a:pPr>
            <a:r>
              <a:rPr lang="en-US" sz="1500" dirty="0">
                <a:solidFill>
                  <a:schemeClr val="tx2"/>
                </a:solidFill>
                <a:latin typeface="+mn-lt" pitchFamily="34" charset="0"/>
                <a:ea typeface="+mn-lt" pitchFamily="34" charset="-122"/>
                <a:cs typeface="+mn-lt" pitchFamily="34" charset="-120"/>
              </a:rPr>
              <a:t>: expansions and contractions alternate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DEFINITIONS SIDE BY SIDE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Technical recession</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TEST</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Two quarters of GDP down</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STRENGTH</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Objective, two numbers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NBER definition</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TEST</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Deep, widespread, lasting</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STRENGTH</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Many monthly indicators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two can diverge, in both directions.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CHAIN FEEDS ITSELF</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91717"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Jobs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hiring frozen, some layoffs</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Spending</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car and kitchen wait</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Fewer sales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companies pull back</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Spending delayed</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workers fear for their jobs</a:t>
            </a:r>
            <a:endParaRPr lang="en-US" sz="1400" dirty="0"/>
          </a:p>
        </p:txBody>
      </p:sp>
      <p:sp>
        <p:nvSpPr>
          <p:cNvPr id="10" name="Shape 8"/>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More cuts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and round it goes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Not everyone loses the same.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In 2020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tourism</a:t>
            </a:r>
            <a:pPr indent="0" marL="0">
              <a:lnSpc>
                <a:spcPct val="125000"/>
              </a:lnSpc>
              <a:buNone/>
            </a:pPr>
            <a:r>
              <a:rPr lang="en-US" sz="1750" dirty="0">
                <a:solidFill>
                  <a:srgbClr val="D8D6CF"/>
                </a:solidFill>
                <a:latin typeface="+mn-lt" pitchFamily="34" charset="0"/>
                <a:ea typeface="+mn-lt" pitchFamily="34" charset="-122"/>
                <a:cs typeface="+mn-lt" pitchFamily="34" charset="-120"/>
              </a:rPr>
              <a:t> was collapsing while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e-commerce</a:t>
            </a:r>
            <a:pPr indent="0" marL="0">
              <a:lnSpc>
                <a:spcPct val="125000"/>
              </a:lnSpc>
              <a:buNone/>
            </a:pPr>
            <a:r>
              <a:rPr lang="en-US" sz="1750" dirty="0">
                <a:solidFill>
                  <a:srgbClr val="D8D6CF"/>
                </a:solidFill>
                <a:latin typeface="+mn-lt" pitchFamily="34" charset="0"/>
                <a:ea typeface="+mn-lt" pitchFamily="34" charset="-122"/>
                <a:cs typeface="+mn-lt" pitchFamily="34" charset="-120"/>
              </a:rPr>
              <a:t> hired at full speed, and people with stable incomes come through nearly untouched.</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COUNTERWEIGHTS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Central banks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Monetary policy</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Cut rates, credit gets cheaper</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Governments</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Fiscal policy</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More public spending or lighter taxes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cycle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Time passing</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Inventories run down, prices adjust</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OFF THE CHARTS</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Depression</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A</a:t>
            </a:r>
            <a:pPr indent="0" marL="0">
              <a:buNone/>
            </a:pPr>
            <a:r>
              <a:rPr lang="en-US" sz="1600" b="1" dirty="0">
                <a:solidFill>
                  <a:schemeClr val="bg1"/>
                </a:solidFill>
                <a:latin typeface="+mj-lt" pitchFamily="34" charset="0"/>
                <a:ea typeface="+mj-lt" pitchFamily="34" charset="-122"/>
                <a:cs typeface="+mj-lt" pitchFamily="34" charset="-120"/>
              </a:rPr>
              <a:t> decade</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The 1930s, economies devastated</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GDP FALLS</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Recession</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a:t>
            </a:r>
            <a:pPr indent="0" marL="0">
              <a:buNone/>
            </a:pPr>
            <a:r>
              <a:rPr lang="en-US" sz="1600" b="1" dirty="0">
                <a:solidFill>
                  <a:schemeClr val="bg1"/>
                </a:solidFill>
                <a:latin typeface="+mj-lt" pitchFamily="34" charset="0"/>
                <a:ea typeface="+mj-lt" pitchFamily="34" charset="-122"/>
                <a:cs typeface="+mj-lt" pitchFamily="34" charset="-120"/>
              </a:rPr>
              <a:t> quarters</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At least, by the quick definition</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GDP STANDS STILL</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Stagnation</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No</a:t>
            </a:r>
            <a:pPr indent="0" marL="0">
              <a:buNone/>
            </a:pPr>
            <a:r>
              <a:rPr lang="en-US" sz="1600" b="1" dirty="0">
                <a:solidFill>
                  <a:schemeClr val="accent1"/>
                </a:solidFill>
                <a:latin typeface="+mj-lt" pitchFamily="34" charset="0"/>
                <a:ea typeface="+mj-lt" pitchFamily="34" charset="-122"/>
                <a:cs typeface="+mj-lt" pitchFamily="34" charset="-120"/>
              </a:rPr>
              <a:t> growth</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Not falling either, sometimes for years</a:t>
            </a:r>
            <a:endParaRPr lang="en-US" sz="13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6 flashcards: </a:t>
            </a:r>
            <a:pPr indent="0" marL="0">
              <a:buNone/>
            </a:pPr>
            <a:r>
              <a:rPr lang="en-US" sz="1700" b="1" dirty="0">
                <a:solidFill>
                  <a:schemeClr val="bg1"/>
                </a:solidFill>
                <a:latin typeface="+mn-lt" pitchFamily="34" charset="0"/>
                <a:ea typeface="+mn-lt" pitchFamily="34" charset="-122"/>
                <a:cs typeface="+mn-lt" pitchFamily="34" charset="-120"/>
              </a:rPr>
              <a:t>recaplica.com/en/economics/recession/</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NBER</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Recession: what it is, how to spot one and what it means for you — Recap</dc:title>
  <dc:subject>PptxGenJS Presentation</dc:subject>
  <dc:creator>Recaplica</dc:creator>
  <cp:lastModifiedBy>Recaplica</cp:lastModifiedBy>
  <cp:revision>1</cp:revision>
  <dcterms:created xsi:type="dcterms:W3CDTF">2026-09-20T19:29:32Z</dcterms:created>
  <dcterms:modified xsi:type="dcterms:W3CDTF">2026-09-20T19:29:32Z</dcterms:modified>
</cp:coreProperties>
</file>