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Public debt is everything a government owes its creditors, bonds, loans and deposits built up over the years. Today we look at what it is, how the state borrows, how big it is next to GDP, and why it makes so many headlines.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Between May and June 2026 Italy's general government debt rose by €26.2 billion, reaching €3,207.2 billion, a new record according to Banca d'Italia. Compared with a year earlier, June 2025, the increase is about €135.9 billion.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deficit is the difference between government revenue and spending in a year; the debt is the accumulation over time of past deficits, plus other technical factors. A yearly deficit increases the debt, while a primary surplus, revenue exceeding spending net of interest, can slow its growth even if the total debt stays high.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end of June 2026 the debt reached €3,207.2 billion, a new record according to Banca d'Italia. Since January 2026 the monthly growth has continued almost without interruption, with increases of at least €20 billion a month, apart from a slight dip in April.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Italy borrows by issuing government bonds through the Treasury Department of the MEF. Beyond BOTs, BTPs and CCTeus there are inflation-linked instruments, such as BTP€i and BTP Italia, and retail-focused bonds like BTP Valore and BTP Green, earmarked for environmental spending.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end of June 2026 nominal BTPs made up 71% of outstanding government bonds, inflation-linked bonds (BTP€i) 8%, BOTs and CCTeus 5% each; the rest was split among BTP Valore, BTP Green, BTP Italia, foreign-currency bonds and BTP Futura. The total stock of bonds outstanding was €2,712 billion as of 31 August 2026, a figure distinct from the total general government debt because it excludes loans and deposits.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end of March 2026, according to Eurostat, Italy's debt-to-GDP ratio stood at 138.9%, the second-highest in the European Union after Greece, at 143.5%. Germany, by contrast, stood at 64.4%. The euro-area average was 88.9%, up from 87.7% at the end of 2025.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Besides Greece, Italy and France, Belgium also topped 100% of GDP (109.1%) and Spain stood at 101.6%, all as of the end of March 2026. Italy's debt-to-GDP ratio had already risen by 2.4 percentage points between the end of 2024 and the end of 2025.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2025 Italy spent 3.8% of GDP on debt interest, the highest share among euro-area countries, almost double France's and Spain's and four times Germany's, according to the CPI Observatory at Università Cattolica. The debt's implicit cost, interest spending as a share of the total stock, was 3.0% in 2025; the average cost of issuing new bonds rose from 2.75% to 2.93% between 2025 and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of May 2026, 35.9% of the debt was held by non-resident investors, up from 35.7% in April. The rest was held mostly by Banca d'Italia, which held 17.2% in May, down to 16.7% by the end of June, and by resident households and non-financial firms, with 14.5%. Overall, then, most of the debt remains in the hands of residents of Italy.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'Maastricht debt' used in international comparisons is defined under the European ESA 2010 rules and valued at face value, it covers currency and deposits, debt securities and loans. It's a gross measure, it doesn't subtract the financial assets a government holds, such as cash reserves or equity stakes. A hypothetical net debt figure would be lower, but it isn't the official measure used in European treaties or in comparisons between countries.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the first one. Italy's Treasury Department (MEF) regularly issues bonds of different maturities that investors buy on the market. If there's time, a second question from the Recap's quiz: does the 'Maastricht debt' used to compare countries already net out what the government owns? No, it's a gross measure.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all the sources listed in full at the bottom of the page. One thing worth remembering, public debt is a stock that keeps getting refinanced, not a bill to be settled all at once.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Public debt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A stock that grows every month, explained number by number</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LET'S START HERE</a:t>
            </a:r>
            <a:endParaRPr lang="en-US" sz="1300" dirty="0"/>
          </a:p>
        </p:txBody>
      </p:sp>
      <p:sp>
        <p:nvSpPr>
          <p:cNvPr id="3" name="Shape 1"/>
          <p:cNvSpPr/>
          <p:nvPr/>
        </p:nvSpPr>
        <p:spPr>
          <a:xfrm>
            <a:off x="1892554" y="2843632"/>
            <a:ext cx="149032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much did Italy's public</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debt grow in a single month?</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public debt is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the state borrows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big it is versus GDP</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everyone's talking about it</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What public debt is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stock, not a yearly flow</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WORDS PEOPLE MIX UP</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Deficit</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single year's flow</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EXAMPLE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Revenue minus spending in 2025</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Debt</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stock built up over time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EXAMPLE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€3,207.2bn as of June 2026</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 yearly deficit adds to the total debt.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DEBT RIGHT NOW</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3,207.2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billion euros</a:t>
            </a:r>
            <a:pPr indent="0" marL="0">
              <a:lnSpc>
                <a:spcPct val="120000"/>
              </a:lnSpc>
              <a:buNone/>
            </a:pPr>
            <a:r>
              <a:rPr lang="en-US" sz="1500" dirty="0">
                <a:solidFill>
                  <a:schemeClr val="tx2"/>
                </a:solidFill>
                <a:latin typeface="+mn-lt" pitchFamily="34" charset="0"/>
                <a:ea typeface="+mn-lt" pitchFamily="34" charset="-122"/>
                <a:cs typeface="+mn-lt" pitchFamily="34" charset="-120"/>
              </a:rPr>
              <a:t>: Italy's general government debt at the end of June 2026</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billion in a month</a:t>
            </a:r>
            <a:pPr indent="0" marL="0">
              <a:lnSpc>
                <a:spcPct val="120000"/>
              </a:lnSpc>
              <a:buNone/>
            </a:pPr>
            <a:r>
              <a:rPr lang="en-US" sz="1500" dirty="0">
                <a:solidFill>
                  <a:schemeClr val="tx2"/>
                </a:solidFill>
                <a:latin typeface="+mn-lt" pitchFamily="34" charset="0"/>
                <a:ea typeface="+mn-lt" pitchFamily="34" charset="-122"/>
                <a:cs typeface="+mn-lt" pitchFamily="34" charset="-120"/>
              </a:rPr>
              <a:t>: versus May 2026</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+135.9</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billion in a year</a:t>
            </a:r>
            <a:pPr indent="0" marL="0">
              <a:lnSpc>
                <a:spcPct val="120000"/>
              </a:lnSpc>
              <a:buNone/>
            </a:pPr>
            <a:r>
              <a:rPr lang="en-US" sz="1500" dirty="0">
                <a:solidFill>
                  <a:schemeClr val="tx2"/>
                </a:solidFill>
                <a:latin typeface="+mn-lt" pitchFamily="34" charset="0"/>
                <a:ea typeface="+mn-lt" pitchFamily="34" charset="-122"/>
                <a:cs typeface="+mn-lt" pitchFamily="34" charset="-120"/>
              </a:rPr>
              <a:t>: versus June 2025</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00" b="1" dirty="0">
                <a:solidFill>
                  <a:schemeClr val="tx1"/>
                </a:solidFill>
                <a:latin typeface="+mj-lt" pitchFamily="34" charset="0"/>
                <a:ea typeface="+mj-lt" pitchFamily="34" charset="-122"/>
                <a:cs typeface="+mj-lt" pitchFamily="34" charset="-120"/>
              </a:rPr>
              <a:t>How the state borrows</a:t>
            </a:r>
            <a:endParaRPr lang="en-US" sz="3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Government bonds, issued by the Treasury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THREE MAIN BONDS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BOT</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Maturity up to 12 months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Treasury bills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BTP</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Medium to long-term maturity</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Multi-year Treasury bonds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CCTeu</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Floating rate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Indexed to Euribor</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BOND MIX, END OF JUNE 2026</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nominal BTPs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largest slice of outstanding bonds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BTP€i</a:t>
            </a:r>
            <a:pPr indent="0" marL="0">
              <a:lnSpc>
                <a:spcPct val="120000"/>
              </a:lnSpc>
              <a:buNone/>
            </a:pPr>
            <a:r>
              <a:rPr lang="en-US" sz="1500" dirty="0">
                <a:solidFill>
                  <a:schemeClr val="tx2"/>
                </a:solidFill>
                <a:latin typeface="+mn-lt" pitchFamily="34" charset="0"/>
                <a:ea typeface="+mn-lt" pitchFamily="34" charset="-122"/>
                <a:cs typeface="+mn-lt" pitchFamily="34" charset="-120"/>
              </a:rPr>
              <a:t>: indexed to euro-area inflation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BOTs and CCTeus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rest of the pie, respectively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How big it is versus GDP</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ratio used to compare countries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COMPARISON THAT MATTERS MOST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Italy</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DEBT TO GDP</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138.9% at end of March 2026</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EU RANKING</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Second, after Greece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Germany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DEBT TO GDP</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64.4% at end of March 2026</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EU RANKING</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Among the lowest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euro area as a whole stood at 88.9% at end of March 2026.</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REST OF THE RANKING, END OF MARCH 2026</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143.5%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Greece</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highest debt-to-GDP ratio in the European Union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117.6%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France</a:t>
            </a:r>
            <a:pPr indent="0" marL="0">
              <a:lnSpc>
                <a:spcPct val="120000"/>
              </a:lnSpc>
              <a:buNone/>
            </a:pPr>
            <a:r>
              <a:rPr lang="en-US" sz="1500" dirty="0">
                <a:solidFill>
                  <a:schemeClr val="tx2"/>
                </a:solidFill>
                <a:latin typeface="+mn-lt" pitchFamily="34" charset="0"/>
                <a:ea typeface="+mn-lt" pitchFamily="34" charset="-122"/>
                <a:cs typeface="+mn-lt" pitchFamily="34" charset="-120"/>
              </a:rPr>
              <a:t>: third place in the ranking</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101.6%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Spain</a:t>
            </a:r>
            <a:pPr indent="0" marL="0">
              <a:lnSpc>
                <a:spcPct val="120000"/>
              </a:lnSpc>
              <a:buNone/>
            </a:pPr>
            <a:r>
              <a:rPr lang="en-US" sz="1500" dirty="0">
                <a:solidFill>
                  <a:schemeClr val="tx2"/>
                </a:solidFill>
                <a:latin typeface="+mn-lt" pitchFamily="34" charset="0"/>
                <a:ea typeface="+mn-lt" pitchFamily="34" charset="-122"/>
                <a:cs typeface="+mn-lt" pitchFamily="34" charset="-120"/>
              </a:rPr>
              <a:t>: above the 100% mark</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00" b="1" dirty="0">
                <a:solidFill>
                  <a:schemeClr val="tx1"/>
                </a:solidFill>
                <a:latin typeface="+mj-lt" pitchFamily="34" charset="0"/>
                <a:ea typeface="+mj-lt" pitchFamily="34" charset="-122"/>
                <a:cs typeface="+mj-lt" pitchFamily="34" charset="-120"/>
              </a:rPr>
              <a:t>Why everyone's talking about it</a:t>
            </a:r>
            <a:endParaRPr lang="en-US" sz="2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Interest, ratings and market confidence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INTEREST BILL, 2025</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Italy's GDP</a:t>
            </a:r>
            <a:pPr indent="0" marL="0">
              <a:lnSpc>
                <a:spcPct val="120000"/>
              </a:lnSpc>
              <a:buNone/>
            </a:pPr>
            <a:r>
              <a:rPr lang="en-US" sz="1500" dirty="0">
                <a:solidFill>
                  <a:schemeClr val="tx2"/>
                </a:solidFill>
                <a:latin typeface="+mn-lt" pitchFamily="34" charset="0"/>
                <a:ea typeface="+mn-lt" pitchFamily="34" charset="-122"/>
                <a:cs typeface="+mn-lt" pitchFamily="34" charset="-120"/>
              </a:rPr>
              <a:t>: interest spending on the debt in 2025</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implicit cost</a:t>
            </a:r>
            <a:pPr indent="0" marL="0">
              <a:lnSpc>
                <a:spcPct val="120000"/>
              </a:lnSpc>
              <a:buNone/>
            </a:pPr>
            <a:r>
              <a:rPr lang="en-US" sz="1500" dirty="0">
                <a:solidFill>
                  <a:schemeClr val="tx2"/>
                </a:solidFill>
                <a:latin typeface="+mn-lt" pitchFamily="34" charset="0"/>
                <a:ea typeface="+mn-lt" pitchFamily="34" charset="-122"/>
                <a:cs typeface="+mn-lt" pitchFamily="34" charset="-120"/>
              </a:rPr>
              <a:t>: interest paid as a share of the debt stock in 2025</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2.93%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average issuance cost</a:t>
            </a:r>
            <a:pPr indent="0" marL="0">
              <a:lnSpc>
                <a:spcPct val="120000"/>
              </a:lnSpc>
              <a:buNone/>
            </a:pPr>
            <a:r>
              <a:rPr lang="en-US" sz="1500" dirty="0">
                <a:solidFill>
                  <a:schemeClr val="tx2"/>
                </a:solidFill>
                <a:latin typeface="+mn-lt" pitchFamily="34" charset="0"/>
                <a:ea typeface="+mn-lt" pitchFamily="34" charset="-122"/>
                <a:cs typeface="+mn-lt" pitchFamily="34" charset="-120"/>
              </a:rPr>
              <a:t>: on bonds issued in 2026, up from 2.75% in 2025</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LENDS THE GOVERNMENT MONEY</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Domestic holders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BANCA D'ITALIA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16.7% at end of June 2026</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HOUSEHOLDS AND FIRMS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14.5% in May 2026</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Foreign investors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SHARE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35.9% in May 2026</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TREND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Up from 35.7% in April</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Overall, most of the debt is still held domestically.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MYTH-BUSTING</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number on the news isn't net of what the government owns.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'Maastricht debt' used to compare countries is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gross measure</a:t>
            </a:r>
            <a:pPr indent="0" marL="0">
              <a:lnSpc>
                <a:spcPct val="125000"/>
              </a:lnSpc>
              <a:buNone/>
            </a:pPr>
            <a:r>
              <a:rPr lang="en-US" sz="1750" dirty="0">
                <a:solidFill>
                  <a:srgbClr val="D8D6CF"/>
                </a:solidFill>
                <a:latin typeface="+mn-lt" pitchFamily="34" charset="0"/>
                <a:ea typeface="+mn-lt" pitchFamily="34" charset="-122"/>
                <a:cs typeface="+mn-lt" pitchFamily="34" charset="-120"/>
              </a:rPr>
              <a:t>, it doesn't subtract the government's financial assets such as cash or equity stakes.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How does the Italian government mainly finance its debt?</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By issuing government bonds such as BOTs and BTPs through the Treasury</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By selling off part of public assets every year</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By taking a direct loan from the European Central Bank</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THE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Take the 5-question quiz and check the 8 flashcards: </a:t>
            </a:r>
            <a:pPr indent="0" marL="0">
              <a:buNone/>
            </a:pPr>
            <a:r>
              <a:rPr lang="en-US" sz="1700" b="1" dirty="0">
                <a:solidFill>
                  <a:schemeClr val="bg1"/>
                </a:solidFill>
                <a:latin typeface="+mn-lt" pitchFamily="34" charset="0"/>
                <a:ea typeface="+mn-lt" pitchFamily="34" charset="-122"/>
                <a:cs typeface="+mn-lt" pitchFamily="34" charset="-120"/>
              </a:rPr>
              <a:t>recaplica.com/en/economics/public-debt/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Banca d'Italia · Eurostat · MEF · CPI Observatory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Public debt: what it is, how big Italy's is, and why it matters — Recap</dc:title>
  <dc:subject>PptxGenJS Presentation</dc:subject>
  <dc:creator>Recaplica</dc:creator>
  <cp:lastModifiedBy>Recaplica</cp:lastModifiedBy>
  <cp:revision>1</cp:revision>
  <dcterms:created xsi:type="dcterms:W3CDTF">2026-09-20T19:29:32Z</dcterms:created>
  <dcterms:modified xsi:type="dcterms:W3CDTF">2026-09-20T19:29:32Z</dcterms:modified>
</cp:coreProperties>
</file>