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Public debt is everything a government owes its creditors, bonds, loans and deposits built up over the years. Today we look at what it is, how the state borrows, how big it is next to GDP, and why it makes so many headlines.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Between May and June 2026 Italy's general government debt rose by €26.2 billion, reaching €3,207.2 billion, a new record according to Banca d'Italia. Compared with a year earlier, June 2025, the increase is about €135.9 billion.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deficit is the difference between government revenue and spending in a year; the debt is the accumulation over time of past deficits, plus other technical factors. A yearly deficit increases the debt, while a primary surplus, revenue exceeding spending net of interest, can slow its growth even if the total debt stays high.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the end of June 2026 the debt reached €3,207.2 billion, a new record according to Banca d'Italia. Since January 2026 the monthly growth has continued almost without interruption, with increases of at least €20 billion a month, apart from a slight dip in April.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Italy borrows by issuing government bonds through the Treasury Department of the MEF. Beyond BOTs, BTPs and CCTeus there are inflation-linked instruments, such as BTP€i and BTP Italia, and retail-focused bonds like BTP Valore and BTP Green, earmarked for environmental spending.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the end of March 2026, according to Eurostat, Italy's debt-to-GDP ratio stood at 138.9%, the second-highest in the European Union after Greece, at 143.5%. Germany, by contrast, stood at 64.4%. The euro-area average was 88.9%, up from 87.7% at the end of 2025.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2025 Italy spent 3.8% of GDP on debt interest, the highest share among euro-area countries, almost double France's and Spain's and four times Germany's, according to the CPI Observatory at Università Cattolica. The debt's implicit cost, interest spending as a share of the total stock, was 3.0% in 2025; the average cost of issuing new bonds rose from 2.75% to 2.93% between 2025 and 2026.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'Maastricht debt' used in international comparisons is defined under the European ESA 2010 rules and valued at face value, it covers currency and deposits, debt securities and loans. It's a gross measure, it doesn't subtract the financial assets a government holds, such as cash reserves or equity stakes. A hypothetical net debt figure would be lower, but it isn't the official measure used in European treaties or in comparisons between countries.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8 flashcards, with all the sources listed in full at the bottom of the page. One thing worth remembering, public debt is a stock that keeps getting refinanced, not a bill to be settled all at once.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ECONOMICS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Public debt</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A stock that grows every month, explained number by number</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LET'S START HERE</a:t>
            </a:r>
            <a:endParaRPr lang="en-US" sz="1300" dirty="0"/>
          </a:p>
        </p:txBody>
      </p:sp>
      <p:sp>
        <p:nvSpPr>
          <p:cNvPr id="3" name="Shape 1"/>
          <p:cNvSpPr/>
          <p:nvPr/>
        </p:nvSpPr>
        <p:spPr>
          <a:xfrm>
            <a:off x="1892554" y="2843632"/>
            <a:ext cx="1490320"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How much did Italy's public</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debt grow in a single month?</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What public debt is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How the state borrows</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How big it is versus GDP</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Why everyone's talking about it</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TWO WORDS PEOPLE MIX UP</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Deficit</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IS</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 single year's flow</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EXAMPLE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Revenue minus spending in 2025</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Debt</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IS</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stock built up over time</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EXAMPLE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€3,207.2bn as of June 2026</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A yearly deficit adds to the total debt.</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DEBT RIGHT NOW</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3,207.2</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billion euros</a:t>
            </a:r>
            <a:pPr indent="0" marL="0">
              <a:lnSpc>
                <a:spcPct val="120000"/>
              </a:lnSpc>
              <a:buNone/>
            </a:pPr>
            <a:r>
              <a:rPr lang="en-US" sz="1500" dirty="0">
                <a:solidFill>
                  <a:schemeClr val="tx2"/>
                </a:solidFill>
                <a:latin typeface="+mn-lt" pitchFamily="34" charset="0"/>
                <a:ea typeface="+mn-lt" pitchFamily="34" charset="-122"/>
                <a:cs typeface="+mn-lt" pitchFamily="34" charset="-120"/>
              </a:rPr>
              <a:t>: Italy's general government debt at the end of June 2026</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+26.2</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billion in a month</a:t>
            </a:r>
            <a:pPr indent="0" marL="0">
              <a:lnSpc>
                <a:spcPct val="120000"/>
              </a:lnSpc>
              <a:buNone/>
            </a:pPr>
            <a:r>
              <a:rPr lang="en-US" sz="1500" dirty="0">
                <a:solidFill>
                  <a:schemeClr val="tx2"/>
                </a:solidFill>
                <a:latin typeface="+mn-lt" pitchFamily="34" charset="0"/>
                <a:ea typeface="+mn-lt" pitchFamily="34" charset="-122"/>
                <a:cs typeface="+mn-lt" pitchFamily="34" charset="-120"/>
              </a:rPr>
              <a:t>: versus May 2026</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+135.9</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billion in a year</a:t>
            </a:r>
            <a:pPr indent="0" marL="0">
              <a:lnSpc>
                <a:spcPct val="120000"/>
              </a:lnSpc>
              <a:buNone/>
            </a:pPr>
            <a:r>
              <a:rPr lang="en-US" sz="1500" dirty="0">
                <a:solidFill>
                  <a:schemeClr val="tx2"/>
                </a:solidFill>
                <a:latin typeface="+mn-lt" pitchFamily="34" charset="0"/>
                <a:ea typeface="+mn-lt" pitchFamily="34" charset="-122"/>
                <a:cs typeface="+mn-lt" pitchFamily="34" charset="-120"/>
              </a:rPr>
              <a:t>: versus June 2025</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THREE MAIN BONDS</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BOT</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Maturity up to 12 months</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Treasury bills</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BTP</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Medium to long-term maturity</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Multi-year Treasury bonds</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CCTeu</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Floating rate</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Indexed to Euribor</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COMPARISON THAT MATTERS MOST</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Italy</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DEBT TO GDP</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138.9% at end of March 2026</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EU RANKING</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Second, after Greece</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Germany</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DEBT TO GDP</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64.4% at end of March 2026</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EU RANKING</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Among the lowest</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The euro area as a whole stood at 88.9% at end of March 2026.</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INTEREST BILL, 2025</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3.8%</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of Italy's GDP</a:t>
            </a:r>
            <a:pPr indent="0" marL="0">
              <a:lnSpc>
                <a:spcPct val="120000"/>
              </a:lnSpc>
              <a:buNone/>
            </a:pPr>
            <a:r>
              <a:rPr lang="en-US" sz="1500" dirty="0">
                <a:solidFill>
                  <a:schemeClr val="tx2"/>
                </a:solidFill>
                <a:latin typeface="+mn-lt" pitchFamily="34" charset="0"/>
                <a:ea typeface="+mn-lt" pitchFamily="34" charset="-122"/>
                <a:cs typeface="+mn-lt" pitchFamily="34" charset="-120"/>
              </a:rPr>
              <a:t>: interest spending on the debt in 2025</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implicit cost</a:t>
            </a:r>
            <a:pPr indent="0" marL="0">
              <a:lnSpc>
                <a:spcPct val="120000"/>
              </a:lnSpc>
              <a:buNone/>
            </a:pPr>
            <a:r>
              <a:rPr lang="en-US" sz="1500" dirty="0">
                <a:solidFill>
                  <a:schemeClr val="tx2"/>
                </a:solidFill>
                <a:latin typeface="+mn-lt" pitchFamily="34" charset="0"/>
                <a:ea typeface="+mn-lt" pitchFamily="34" charset="-122"/>
                <a:cs typeface="+mn-lt" pitchFamily="34" charset="-120"/>
              </a:rPr>
              <a:t>: interest paid as a share of the debt stock in 2025</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2.93%</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average issuance cost</a:t>
            </a:r>
            <a:pPr indent="0" marL="0">
              <a:lnSpc>
                <a:spcPct val="120000"/>
              </a:lnSpc>
              <a:buNone/>
            </a:pPr>
            <a:r>
              <a:rPr lang="en-US" sz="1500" dirty="0">
                <a:solidFill>
                  <a:schemeClr val="tx2"/>
                </a:solidFill>
                <a:latin typeface="+mn-lt" pitchFamily="34" charset="0"/>
                <a:ea typeface="+mn-lt" pitchFamily="34" charset="-122"/>
                <a:cs typeface="+mn-lt" pitchFamily="34" charset="-120"/>
              </a:rPr>
              <a:t>: on bonds issued in 2026, up from 2.75% in 2025</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MYTH-BUSTING</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The number on the news isn't net of what the government owns.</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The 'Maastricht debt' used to compare countries is 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gross measure</a:t>
            </a:r>
            <a:pPr indent="0" marL="0">
              <a:lnSpc>
                <a:spcPct val="125000"/>
              </a:lnSpc>
              <a:buNone/>
            </a:pPr>
            <a:r>
              <a:rPr lang="en-US" sz="1750" dirty="0">
                <a:solidFill>
                  <a:srgbClr val="D8D6CF"/>
                </a:solidFill>
                <a:latin typeface="+mn-lt" pitchFamily="34" charset="0"/>
                <a:ea typeface="+mn-lt" pitchFamily="34" charset="-122"/>
                <a:cs typeface="+mn-lt" pitchFamily="34" charset="-120"/>
              </a:rPr>
              <a:t>, it doesn't subtract the government's financial assets such as cash or equity stakes.</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NOW, THE RECAP</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Take the 5-question quiz and check the 8 flashcards: </a:t>
            </a:r>
            <a:pPr indent="0" marL="0">
              <a:buNone/>
            </a:pPr>
            <a:r>
              <a:rPr lang="en-US" sz="1700" b="1" dirty="0">
                <a:solidFill>
                  <a:schemeClr val="bg1"/>
                </a:solidFill>
                <a:latin typeface="+mn-lt" pitchFamily="34" charset="0"/>
                <a:ea typeface="+mn-lt" pitchFamily="34" charset="-122"/>
                <a:cs typeface="+mn-lt" pitchFamily="34" charset="-120"/>
              </a:rPr>
              <a:t>recaplica.com/en/economics/public-debt/</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Banca d'Italia · Eurostat · MEF · CPI Observatory</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Public debt: what it is, how big Italy's is, and why it matters — Recap</dc:title>
  <dc:subject>PptxGenJS Presentation</dc:subject>
  <dc:creator>Recaplica</dc:creator>
  <cp:lastModifiedBy>Recaplica</cp:lastModifiedBy>
  <cp:revision>1</cp:revision>
  <dcterms:created xsi:type="dcterms:W3CDTF">2026-09-20T19:29:32Z</dcterms:created>
  <dcterms:modified xsi:type="dcterms:W3CDTF">2026-09-20T19:29:32Z</dcterms:modified>
</cp:coreProperties>
</file>