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Inflation is the general, sustained increase in the prices of goods and services, and it reduces the purchasing power of money. Today we will look at what it is and what it does to everyday money, why prices rise, how the increase is measured, and who is in charge of keeping it in check.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same grocery run today and one year from now, with the same cart and the same products. If the total at the till is higher, you have just touched inflation, the general, sustained increase in the price level of goods and services in an economy. In practice the same money buys you less than before, because money has lost purchasing power.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key word in the definition is general. If only the price of coffee rises after a bad harvest, that is not inflation. It is inflation when the increase touches a bit of everything, food, utility bills, transport, rents, and lasts over time.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Inflation works like an invisible tax on idle savings. With inflation at 5% a year, 10,000 left in a non-interest-bearing account can buy, one year later, roughly what 9,500 buys today. The number on the account does not change, its real value does. The same goes for wages, because a salary that stays flat while prices rise 5% is worth 5% less in real terms.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Demand-pull inflation happens when too many people want to buy more than the system can produce, and sellers can raise prices. After the pandemic millions of people started travelling again at the same time, airlines and hotels could not meet all the demand, and flight and room prices shot up. Cost-push inflation happens instead when producing gets more expensive, because energy, raw materials, transport or wages rise, and companies pass those costs on to final prices.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Statistical agencies measure inflation through a basket, a list of hundreds of products and services representing what households actually buy, from bread to fuel, from streaming subscriptions to the dentist. Every month they record the prices of these items across the country and compare them with the previous year. If the basket that cost 1,000 a year ago costs 1,030 today, annual inflation is 3%. The result is the consumer price index, the number you hear on the news.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job belongs to central banks, and in the euro area to the European Central Bank, whose declared target is inflation at 2% over the medium term. Their main tool is the interest rate. When inflation is too high, the bank raises rates, loans and mortgages cost more, people spend less and prices cool down. When it is too low the bank does the opposite, it cuts rates, borrowing gets cheaper, people spend more and prices pick up. The effects show up months later, but it is the most powerful lever there is for steering prices.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Inflation falling from 8% to 3% means prices are rising more slowly, not falling, and that is called disinflation. Prices only fall with deflation, the general, prolonged fall in prices, which sounds like a dream but is a trap. If everyone waits for lower prices, companies sell less, cut production and wages, and the economy spirals downward. That is why central banks do not aim for zero inflation but for low and stable inflation, the famous 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6 flashcards, with the full list of sources at the bottom of the page. One note on method, on protecting savings the Recap says every choice should be weighed with a qualified advisor.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ECONOMICS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Inflation</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Why prices rise, and what happens to your money</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WHERE WE START</a:t>
            </a:r>
            <a:endParaRPr lang="en-US" sz="1300" dirty="0"/>
          </a:p>
        </p:txBody>
      </p:sp>
      <p:sp>
        <p:nvSpPr>
          <p:cNvPr id="3" name="Shape 1"/>
          <p:cNvSpPr/>
          <p:nvPr/>
        </p:nvSpPr>
        <p:spPr>
          <a:xfrm>
            <a:off x="2176983" y="2106016"/>
            <a:ext cx="1196950"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Same cart, same products.</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Why is the bill higher?</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 WILL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it is, and what it does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Why prices rise</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How it is measured</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Who keeps prices in check</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WHEN IT IS INFLATION, AND WHEN IT IS NOT</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A one-off price rise</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GOES UP</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Only the price of coffee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WHY</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 bad harvest</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Inflation</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GOES UP</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Food, bills, transport, rents</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HOW LONG</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It lasts over time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The key word is general, the rise touches everything and it does not pass.</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WITH INFLATION AT 5% A YEAR</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105</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instead of 100</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price of what cost 100 a year earlier</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9,500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of real value</a:t>
            </a:r>
            <a:pPr indent="0" marL="0">
              <a:lnSpc>
                <a:spcPct val="120000"/>
              </a:lnSpc>
              <a:buNone/>
            </a:pPr>
            <a:r>
              <a:rPr lang="en-US" sz="1500" dirty="0">
                <a:solidFill>
                  <a:schemeClr val="tx2"/>
                </a:solidFill>
                <a:latin typeface="+mn-lt" pitchFamily="34" charset="0"/>
                <a:ea typeface="+mn-lt" pitchFamily="34" charset="-122"/>
                <a:cs typeface="+mn-lt" pitchFamily="34" charset="-120"/>
              </a:rPr>
              <a:t>: on 10,000 left idle in an account for a year</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less pay in real terms</a:t>
            </a:r>
            <a:pPr indent="0" marL="0">
              <a:lnSpc>
                <a:spcPct val="120000"/>
              </a:lnSpc>
              <a:buNone/>
            </a:pPr>
            <a:r>
              <a:rPr lang="en-US" sz="1500" dirty="0">
                <a:solidFill>
                  <a:schemeClr val="tx2"/>
                </a:solidFill>
                <a:latin typeface="+mn-lt" pitchFamily="34" charset="0"/>
                <a:ea typeface="+mn-lt" pitchFamily="34" charset="-122"/>
                <a:cs typeface="+mn-lt" pitchFamily="34" charset="-120"/>
              </a:rPr>
              <a:t>: if the salary stays flat while prices rise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TWO MAIN CAUSES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Demand-pull inflation</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HAPPENS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Demand exceeds supply</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EXAMPLE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Flights and hotel rooms</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Cost-push inflation</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HAPPENS</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Producing gets pricier</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EXAMPLE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Costly gas, costlier bread</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In the first case demand pulls, in the second production costs push.</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A YEAR AGO</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The basket</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1,000</a:t>
            </a:r>
            <a:pPr indent="0" marL="0">
              <a:buNone/>
            </a:pPr>
            <a:r>
              <a:rPr lang="en-US" sz="1600" b="1" dirty="0">
                <a:solidFill>
                  <a:schemeClr val="bg1"/>
                </a:solidFill>
                <a:latin typeface="+mj-lt" pitchFamily="34" charset="0"/>
                <a:ea typeface="+mj-lt" pitchFamily="34" charset="-122"/>
                <a:cs typeface="+mj-lt" pitchFamily="34" charset="-120"/>
              </a:rPr>
              <a:t> spent</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What households actually buy</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TODAY</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200" b="1" dirty="0">
                <a:solidFill>
                  <a:schemeClr val="bg1"/>
                </a:solidFill>
                <a:latin typeface="+mj-lt" pitchFamily="34" charset="0"/>
                <a:ea typeface="+mj-lt" pitchFamily="34" charset="-122"/>
                <a:cs typeface="+mj-lt" pitchFamily="34" charset="-120"/>
              </a:rPr>
              <a:t>The same basket</a:t>
            </a:r>
            <a:endParaRPr lang="en-US" sz="22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1,030</a:t>
            </a:r>
            <a:pPr indent="0" marL="0">
              <a:buNone/>
            </a:pPr>
            <a:r>
              <a:rPr lang="en-US" sz="1600" b="1" dirty="0">
                <a:solidFill>
                  <a:schemeClr val="bg1"/>
                </a:solidFill>
                <a:latin typeface="+mj-lt" pitchFamily="34" charset="0"/>
                <a:ea typeface="+mj-lt" pitchFamily="34" charset="-122"/>
                <a:cs typeface="+mj-lt" pitchFamily="34" charset="-120"/>
              </a:rPr>
              <a:t> spent</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Same products, higher bill</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THE RESULT</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Inflation</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3%</a:t>
            </a:r>
            <a:pPr indent="0" marL="0">
              <a:buNone/>
            </a:pPr>
            <a:r>
              <a:rPr lang="en-US" sz="1600" b="1" dirty="0">
                <a:solidFill>
                  <a:schemeClr val="accent1"/>
                </a:solidFill>
                <a:latin typeface="+mj-lt" pitchFamily="34" charset="0"/>
                <a:ea typeface="+mj-lt" pitchFamily="34" charset="-122"/>
                <a:cs typeface="+mj-lt" pitchFamily="34" charset="-120"/>
              </a:rPr>
              <a:t> annual</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That is the consumer price index</a:t>
            </a:r>
            <a:endParaRPr lang="en-US" sz="13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WHEN INFLATION RUNS ABOVE THE 2% TARGET</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31307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Loans and mortgages</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cost more</a:t>
            </a:r>
            <a:endParaRPr lang="en-US" sz="1600" dirty="0"/>
          </a:p>
        </p:txBody>
      </p:sp>
      <p:sp>
        <p:nvSpPr>
          <p:cNvPr id="5" name="Text 3"/>
          <p:cNvSpPr/>
          <p:nvPr/>
        </p:nvSpPr>
        <p:spPr>
          <a:xfrm>
            <a:off x="4851806"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Months, not days</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the mechanism is slow</a:t>
            </a:r>
            <a:endParaRPr lang="en-US" sz="1600" dirty="0"/>
          </a:p>
        </p:txBody>
      </p:sp>
      <p:sp>
        <p:nvSpPr>
          <p:cNvPr id="6" name="Shape 4"/>
          <p:cNvSpPr/>
          <p:nvPr/>
        </p:nvSpPr>
        <p:spPr>
          <a:xfrm>
            <a:off x="835762"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The ECB raises rates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move</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People spend less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effect</a:t>
            </a:r>
            <a:endParaRPr lang="en-US" sz="1400" dirty="0"/>
          </a:p>
        </p:txBody>
      </p:sp>
      <p:sp>
        <p:nvSpPr>
          <p:cNvPr id="10" name="Shape 8"/>
          <p:cNvSpPr/>
          <p:nvPr/>
        </p:nvSpPr>
        <p:spPr>
          <a:xfrm>
            <a:off x="8070494"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Prices cool down</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result</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Falling inflation does not mean falling prices.</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Going from 8% to 3% means prices are rising more slowly. That is </a:t>
            </a:r>
            <a:pPr indent="0" marL="0">
              <a:lnSpc>
                <a:spcPct val="125000"/>
              </a:lnSpc>
              <a:buNone/>
            </a:pPr>
            <a:r>
              <a:rPr lang="en-US" sz="1750" b="1" dirty="0">
                <a:solidFill>
                  <a:schemeClr val="bg1"/>
                </a:solidFill>
                <a:latin typeface="+mn-lt" pitchFamily="34" charset="0"/>
                <a:ea typeface="+mn-lt" pitchFamily="34" charset="-122"/>
                <a:cs typeface="+mn-lt" pitchFamily="34" charset="-120"/>
              </a:rPr>
              <a:t>disinflation</a:t>
            </a:r>
            <a:pPr indent="0" marL="0">
              <a:lnSpc>
                <a:spcPct val="125000"/>
              </a:lnSpc>
              <a:buNone/>
            </a:pPr>
            <a:r>
              <a:rPr lang="en-US" sz="1750" dirty="0">
                <a:solidFill>
                  <a:srgbClr val="D8D6CF"/>
                </a:solidFill>
                <a:latin typeface="+mn-lt" pitchFamily="34" charset="0"/>
                <a:ea typeface="+mn-lt" pitchFamily="34" charset="-122"/>
                <a:cs typeface="+mn-lt" pitchFamily="34" charset="-120"/>
              </a:rPr>
              <a:t>. Prices only fall with </a:t>
            </a:r>
            <a:pPr indent="0" marL="0">
              <a:lnSpc>
                <a:spcPct val="125000"/>
              </a:lnSpc>
              <a:buNone/>
            </a:pPr>
            <a:r>
              <a:rPr lang="en-US" sz="1750" b="1" dirty="0">
                <a:solidFill>
                  <a:schemeClr val="bg1"/>
                </a:solidFill>
                <a:latin typeface="+mn-lt" pitchFamily="34" charset="0"/>
                <a:ea typeface="+mn-lt" pitchFamily="34" charset="-122"/>
                <a:cs typeface="+mn-lt" pitchFamily="34" charset="-120"/>
              </a:rPr>
              <a:t>deflation</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6 flashcards: </a:t>
            </a:r>
            <a:pPr indent="0" marL="0">
              <a:buNone/>
            </a:pPr>
            <a:r>
              <a:rPr lang="en-US" sz="1700" b="1" dirty="0">
                <a:solidFill>
                  <a:schemeClr val="bg1"/>
                </a:solidFill>
                <a:latin typeface="+mn-lt" pitchFamily="34" charset="0"/>
                <a:ea typeface="+mn-lt" pitchFamily="34" charset="-122"/>
                <a:cs typeface="+mn-lt" pitchFamily="34" charset="-120"/>
              </a:rPr>
              <a:t>recaplica.com/en/economics/inflation/</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ECB · Eurostat · US Bureau of Labor Statistics</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Inflation: what it is, how it works and why prices rise — Recap</dc:title>
  <dc:subject>PptxGenJS Presentation</dc:subject>
  <dc:creator>Recaplica</dc:creator>
  <cp:lastModifiedBy>Recaplica</cp:lastModifiedBy>
  <cp:revision>1</cp:revision>
  <dcterms:created xsi:type="dcterms:W3CDTF">2026-09-20T19:29:31Z</dcterms:created>
  <dcterms:modified xsi:type="dcterms:W3CDTF">2026-09-20T19:29:31Z</dcterms:modified>
</cp:coreProperties>
</file>