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Lst>
  <p:notesMasterIdLst>
    <p:notesMasterId r:id="rId19"/>
  </p:notesMasterIdLst>
  <p:sldSz cx="9144000" cy="5143500"/>
  <p:notesSz cx="5143500" cy="9144000"/>
  <p:embeddedFontLst>
    <p:embeddedFont>
      <p:font typeface="Bricolage Grotesque"/>
      <p:regular r:id="rId24"/>
      <p:bold r:id="rId25"/>
    </p:embeddedFont>
    <p:embeddedFont>
      <p:font typeface="Atkinson Hyperlegible"/>
      <p:regular r:id="rId26"/>
      <p:bold r:id="rId27"/>
      <p:italic r:id="rId28"/>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notesMaster" Target="notesMasters/notesMaster1.xml"/><Relationship Id="rId20" Type="http://schemas.openxmlformats.org/officeDocument/2006/relationships/presProps" Target="presProps.xml"/><Relationship Id="rId21" Type="http://schemas.openxmlformats.org/officeDocument/2006/relationships/viewProps" Target="viewProps.xml"/><Relationship Id="rId22" Type="http://schemas.openxmlformats.org/officeDocument/2006/relationships/theme" Target="theme/theme1.xml"/><Relationship Id="rId23" Type="http://schemas.openxmlformats.org/officeDocument/2006/relationships/tableStyles" Target="tableStyles.xml"/><Relationship Id="rId24" Type="http://schemas.openxmlformats.org/officeDocument/2006/relationships/font" Target="fonts/font1.fntdata"/><Relationship Id="rId25" Type="http://schemas.openxmlformats.org/officeDocument/2006/relationships/font" Target="fonts/font2.fntdata"/><Relationship Id="rId26" Type="http://schemas.openxmlformats.org/officeDocument/2006/relationships/font" Target="fonts/font3.fntdata"/><Relationship Id="rId27" Type="http://schemas.openxmlformats.org/officeDocument/2006/relationships/font" Target="fonts/font4.fntdata"/><Relationship Id="rId28"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GDP, gross domestic product, is the value of all final goods and services produced within a country's borders over a period, usually a year or a quarter. Today we will look at what it measures, how it is calculated, the difference between nominal and real, and what stays out of the count.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grows is the output of final goods and services. When GDP rises the country is producing and earning more; when it falls for two consecutive quarters, that is a technical recession. Watch out for a common mix-up, GDP photographs one period's production, not wealth accumulated over time, which is a different quantity, national wealth.</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key word is final. The bread sold at the supermarket enters GDP, the flour sold to the bakery doesn't, because its value is already inside the price of the bread, and counting it twice would inflate the total. Domestic because it counts what is produced within the country's borders, whoever produces it. Gross because it doesn't subtract the wear and tear of machinery and infrastructure used in production, that is depreciation.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German carmaker's plant in Italy counts in Italian GDP; the restaurant an Italian entrepreneur opens in Berlin counts in Germany's. Pay someone to clean your house and GDP records the transaction, clean it yourself and, as far as GDP is concerned, nothing happened. Unpaid housework and volunteering are real value, statistically invisible. The shadow economy is a different story, statistical offices estimate it and fold it into GDP.</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the expenditure approach, the most quoted way to compute GDP. Households spend on groceries, rent, restaurants, clothes; firms invest in machinery, plants, software; the state pays for schools, hospitals, public salaries; NX is exports minus imports. More household spending, more business investment, more public spending or more foreign demand, any of them makes the odometer climb.</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Italy, to take one national example, produced goods and services worth about 2.2 trillion euros in 2024, 2,199.6 billion at market prices in the ISTAT national accounts; real growth that same year was 0.7%. One isolated dip can happen, but when it lasts at least two consecutive quarters it is called a technical recession.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Imagine production stays identical for a year while prices rise 5%. GDP measured at current prices, the nominal one, grows 5%, yet not a single extra good was made. That is why economists watch real GDP, scrubbed of price effects. Italy's +0.7% in 2024 is real growth, output that actually increased.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It depends on which measure you use. Total GDP rewards big countries, and China's total GDP dwarfs Switzerland's; Swiss GDP per capita, however, is several times China's. Per capita is the total divided by population, and it exists precisely to compare countries of different sizes, while remaining an average, with all the limits averages have.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Concrete decisions hang on GDP. Governments calibrate budgets on it, central banks watch it when they move interest rates, markets react to every decimal point. One isolated dip can happen; when it lasts at least two consecutive quarters it is called a technical recession. Falling output means lower incomes, fewer hires and less tax revenue, and that is why GDP is watched so closely.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GDP is an average that says nothing about how wealth is distributed, which is why it is paired with other indicators, from GDP per capita to inequality indexes. More broadly, GDP says how much gets produced, not how people live. Health, the environment, free time and inequality don't enter the count, and that is why complementary indicators exist alongside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 B. Housework never passes through the market, so GDP can't see it. The foreign-owned factory does count, because what matters is where production happens, not the producer's nationality. If there is time, a second question from the Recap quiz, what is the difference between nominal and real GDP? Real GDP is adjusted for inflation.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review, the online Recap has a 5-question quiz and 6 flashcards, with the full source at the bottom of the page. One thing to carry away, GDP measures production, not happiness, and it is the best odometer we have.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7.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ECONOMICS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GDP</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The economy's odometer, taken apart piece by piece</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START HERE</a:t>
            </a:r>
            <a:endParaRPr lang="en-US" sz="1300" dirty="0"/>
          </a:p>
        </p:txBody>
      </p:sp>
      <p:sp>
        <p:nvSpPr>
          <p:cNvPr id="3" name="Shape 1"/>
          <p:cNvSpPr/>
          <p:nvPr/>
        </p:nvSpPr>
        <p:spPr>
          <a:xfrm>
            <a:off x="2213305" y="2106016"/>
            <a:ext cx="1244448"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When GDP grows, what</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exactly is growing?</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WHAT WE WILL COVER</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What GDP measures</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How it's calculated</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Nominal, real, per capita</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Why everyone watches it</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What GDP measures</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Final goods, inside the borders, in a period</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THREE LETTERS, THREE RULES</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Gross</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Depreciation not subtracted</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It ignores the wear and tear of machinery</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Domestic</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Within the country's borders</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Where production happens, not who owns it</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Product</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Final goods and services</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The bread counts, the baker's flour doesn't</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WHAT GOES INTO THE COUNT</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It counts</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THE FINAL GOOD</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Bread at the supermarket</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WHO OWNS IT</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A German plant in Italy</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It stays out</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THE INTERMEDIATE GOOD</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Flour sold to the bakery</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OFF THE MARKET</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Housework, volunteering</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The shadow economy, by contrast, is in the accounts.</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How it's calculated</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Four kinds of spending, one formula</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THE GDP FORMULA</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C + I + G + NX</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What </a:t>
            </a:r>
            <a:pPr indent="0" marL="0">
              <a:lnSpc>
                <a:spcPct val="125000"/>
              </a:lnSpc>
              <a:buNone/>
            </a:pPr>
            <a:r>
              <a:rPr lang="en-US" sz="1750" b="1" dirty="0">
                <a:solidFill>
                  <a:schemeClr val="bg1"/>
                </a:solidFill>
                <a:latin typeface="+mn-lt" pitchFamily="34" charset="0"/>
                <a:ea typeface="+mn-lt" pitchFamily="34" charset="-122"/>
                <a:cs typeface="+mn-lt" pitchFamily="34" charset="-120"/>
              </a:rPr>
              <a:t>households</a:t>
            </a:r>
            <a:pPr indent="0" marL="0">
              <a:lnSpc>
                <a:spcPct val="125000"/>
              </a:lnSpc>
              <a:buNone/>
            </a:pPr>
            <a:r>
              <a:rPr lang="en-US" sz="1750" dirty="0">
                <a:solidFill>
                  <a:srgbClr val="D8D6CF"/>
                </a:solidFill>
                <a:latin typeface="+mn-lt" pitchFamily="34" charset="0"/>
                <a:ea typeface="+mn-lt" pitchFamily="34" charset="-122"/>
                <a:cs typeface="+mn-lt" pitchFamily="34" charset="-120"/>
              </a:rPr>
              <a:t> spend (C), what </a:t>
            </a:r>
            <a:pPr indent="0" marL="0">
              <a:lnSpc>
                <a:spcPct val="125000"/>
              </a:lnSpc>
              <a:buNone/>
            </a:pPr>
            <a:r>
              <a:rPr lang="en-US" sz="1750" b="1" dirty="0">
                <a:solidFill>
                  <a:schemeClr val="bg1"/>
                </a:solidFill>
                <a:latin typeface="+mn-lt" pitchFamily="34" charset="0"/>
                <a:ea typeface="+mn-lt" pitchFamily="34" charset="-122"/>
                <a:cs typeface="+mn-lt" pitchFamily="34" charset="-120"/>
              </a:rPr>
              <a:t>firms</a:t>
            </a:r>
            <a:pPr indent="0" marL="0">
              <a:lnSpc>
                <a:spcPct val="125000"/>
              </a:lnSpc>
              <a:buNone/>
            </a:pPr>
            <a:r>
              <a:rPr lang="en-US" sz="1750" dirty="0">
                <a:solidFill>
                  <a:srgbClr val="D8D6CF"/>
                </a:solidFill>
                <a:latin typeface="+mn-lt" pitchFamily="34" charset="0"/>
                <a:ea typeface="+mn-lt" pitchFamily="34" charset="-122"/>
                <a:cs typeface="+mn-lt" pitchFamily="34" charset="-120"/>
              </a:rPr>
              <a:t> invest (I), what government spends (G), plus exports minus imports (NX).</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A SENSE OF SCALE</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2.2</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trillion euros</a:t>
            </a:r>
            <a:pPr indent="0" marL="0">
              <a:lnSpc>
                <a:spcPct val="120000"/>
              </a:lnSpc>
              <a:buNone/>
            </a:pPr>
            <a:r>
              <a:rPr lang="en-US" sz="1500" dirty="0">
                <a:solidFill>
                  <a:schemeClr val="tx2"/>
                </a:solidFill>
                <a:latin typeface="+mn-lt" pitchFamily="34" charset="0"/>
                <a:ea typeface="+mn-lt" pitchFamily="34" charset="-122"/>
                <a:cs typeface="+mn-lt" pitchFamily="34" charset="-120"/>
              </a:rPr>
              <a:t>: Italy's 2024 GDP, as one national example</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+0.7%</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real growth</a:t>
            </a:r>
            <a:pPr indent="0" marL="0">
              <a:lnSpc>
                <a:spcPct val="120000"/>
              </a:lnSpc>
              <a:buNone/>
            </a:pPr>
            <a:r>
              <a:rPr lang="en-US" sz="1500" dirty="0">
                <a:solidFill>
                  <a:schemeClr val="tx2"/>
                </a:solidFill>
                <a:latin typeface="+mn-lt" pitchFamily="34" charset="0"/>
                <a:ea typeface="+mn-lt" pitchFamily="34" charset="-122"/>
                <a:cs typeface="+mn-lt" pitchFamily="34" charset="-120"/>
              </a:rPr>
              <a:t>: Italy's GDP in 2024</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falling quarters</a:t>
            </a:r>
            <a:pPr indent="0" marL="0">
              <a:lnSpc>
                <a:spcPct val="120000"/>
              </a:lnSpc>
              <a:buNone/>
            </a:pPr>
            <a:r>
              <a:rPr lang="en-US" sz="1500" dirty="0">
                <a:solidFill>
                  <a:schemeClr val="tx2"/>
                </a:solidFill>
                <a:latin typeface="+mn-lt" pitchFamily="34" charset="0"/>
                <a:ea typeface="+mn-lt" pitchFamily="34" charset="-122"/>
                <a:cs typeface="+mn-lt" pitchFamily="34" charset="-120"/>
              </a:rPr>
              <a:t>: and it's called a technical recession</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03</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400" b="1" dirty="0">
                <a:solidFill>
                  <a:schemeClr val="tx1"/>
                </a:solidFill>
                <a:latin typeface="+mj-lt" pitchFamily="34" charset="0"/>
                <a:ea typeface="+mj-lt" pitchFamily="34" charset="-122"/>
                <a:cs typeface="+mj-lt" pitchFamily="34" charset="-120"/>
              </a:rPr>
              <a:t>Nominal, real, per capita</a:t>
            </a:r>
            <a:endParaRPr lang="en-US" sz="34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Prices can fool the odometer</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NOMINAL AGAINST REAL</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Nominal GDP</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HOW IT'S MEASURED</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At current prices</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IF PRICES RISE 5%</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It grows 5%</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Real GDP</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HOW IT'S MEASURED</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Adjusted for inflation</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IF PRICES RISE 5%</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It stays flat</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For true growth, always look at real GDP.</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ASK THE CLASS</a:t>
            </a:r>
            <a:endParaRPr lang="en-US" sz="1300" dirty="0"/>
          </a:p>
        </p:txBody>
      </p:sp>
      <p:sp>
        <p:nvSpPr>
          <p:cNvPr id="3" name="Shape 1"/>
          <p:cNvSpPr/>
          <p:nvPr/>
        </p:nvSpPr>
        <p:spPr>
          <a:xfrm>
            <a:off x="503936" y="2843632"/>
            <a:ext cx="3362300"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Who is richer, China or</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Switzerland?</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04</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250" b="1" dirty="0">
                <a:solidFill>
                  <a:schemeClr val="tx1"/>
                </a:solidFill>
                <a:latin typeface="+mj-lt" pitchFamily="34" charset="0"/>
                <a:ea typeface="+mj-lt" pitchFamily="34" charset="-122"/>
                <a:cs typeface="+mj-lt" pitchFamily="34" charset="-120"/>
              </a:rPr>
              <a:t>Why everyone watches it</a:t>
            </a:r>
            <a:endParaRPr lang="en-US" sz="32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Budgets, interest rates, markets, recession</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WHEN THE ODOMETER SLOWS DOWN</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841248"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Falling output</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lower incomes, fewer hires</a:t>
            </a:r>
            <a:endParaRPr lang="en-US" sz="1600" dirty="0"/>
          </a:p>
        </p:txBody>
      </p:sp>
      <p:sp>
        <p:nvSpPr>
          <p:cNvPr id="5" name="Text 3"/>
          <p:cNvSpPr/>
          <p:nvPr/>
        </p:nvSpPr>
        <p:spPr>
          <a:xfrm>
            <a:off x="5402275"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Who watches it</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governments, central banks, markets</a:t>
            </a:r>
            <a:endParaRPr lang="en-US" sz="1600" dirty="0"/>
          </a:p>
        </p:txBody>
      </p:sp>
      <p:sp>
        <p:nvSpPr>
          <p:cNvPr id="6" name="Shape 4"/>
          <p:cNvSpPr/>
          <p:nvPr/>
        </p:nvSpPr>
        <p:spPr>
          <a:xfrm>
            <a:off x="993038"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One falling quarter</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it happens</a:t>
            </a:r>
            <a:endParaRPr lang="en-US" sz="1400" dirty="0"/>
          </a:p>
        </p:txBody>
      </p:sp>
      <p:sp>
        <p:nvSpPr>
          <p:cNvPr id="8" name="Shape 6"/>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9" name="Text 7"/>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Two quarters in a row</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the warning bell</a:t>
            </a:r>
            <a:endParaRPr lang="en-US" sz="1400" dirty="0"/>
          </a:p>
        </p:txBody>
      </p:sp>
      <p:sp>
        <p:nvSpPr>
          <p:cNvPr id="10" name="Shape 8"/>
          <p:cNvSpPr/>
          <p:nvPr/>
        </p:nvSpPr>
        <p:spPr>
          <a:xfrm>
            <a:off x="7913218" y="2807208"/>
            <a:ext cx="237744" cy="237744"/>
          </a:xfrm>
          <a:prstGeom prst="ellipse">
            <a:avLst/>
          </a:prstGeom>
          <a:solidFill>
            <a:schemeClr val="accent2"/>
          </a:solidFill>
          <a:ln w="25400">
            <a:solidFill>
              <a:schemeClr val="accent1"/>
            </a:solidFill>
            <a:prstDash val="solid"/>
          </a:ln>
        </p:spPr>
      </p:sp>
      <p:sp>
        <p:nvSpPr>
          <p:cNvPr id="11" name="Text 9"/>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Technical recession</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the word nobody wants</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FALSE MYTH</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GDP grows, not everyone is better off.</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It is an </a:t>
            </a:r>
            <a:pPr indent="0" marL="0">
              <a:lnSpc>
                <a:spcPct val="125000"/>
              </a:lnSpc>
              <a:buNone/>
            </a:pPr>
            <a:r>
              <a:rPr lang="en-US" sz="1750" b="1" dirty="0">
                <a:solidFill>
                  <a:schemeClr val="bg1"/>
                </a:solidFill>
                <a:latin typeface="+mn-lt" pitchFamily="34" charset="0"/>
                <a:ea typeface="+mn-lt" pitchFamily="34" charset="-122"/>
                <a:cs typeface="+mn-lt" pitchFamily="34" charset="-120"/>
              </a:rPr>
              <a:t>average</a:t>
            </a:r>
            <a:pPr indent="0" marL="0">
              <a:lnSpc>
                <a:spcPct val="125000"/>
              </a:lnSpc>
              <a:buNone/>
            </a:pPr>
            <a:r>
              <a:rPr lang="en-US" sz="1750" dirty="0">
                <a:solidFill>
                  <a:srgbClr val="D8D6CF"/>
                </a:solidFill>
                <a:latin typeface="+mn-lt" pitchFamily="34" charset="0"/>
                <a:ea typeface="+mn-lt" pitchFamily="34" charset="-122"/>
                <a:cs typeface="+mn-lt" pitchFamily="34" charset="-120"/>
              </a:rPr>
              <a:t>, and it says nothing about how wealth is distributed, it can grow while part of the country stands still.</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TEST YOURSELF · FOR THE CLASS</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Which of these does NOT enter GDP?</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Washing machines made in the country by a foreign firm</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The hours you spend cooking and cleaning your own home</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Consulting services sold by a local firm</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AND NOW, THE REVIEW</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A 5-question quiz and 6 flashcards: </a:t>
            </a:r>
            <a:pPr indent="0" marL="0">
              <a:buNone/>
            </a:pPr>
            <a:r>
              <a:rPr lang="en-US" sz="1700" b="1" dirty="0">
                <a:solidFill>
                  <a:schemeClr val="bg1"/>
                </a:solidFill>
                <a:latin typeface="+mn-lt" pitchFamily="34" charset="0"/>
                <a:ea typeface="+mn-lt" pitchFamily="34" charset="-122"/>
                <a:cs typeface="+mn-lt" pitchFamily="34" charset="-120"/>
              </a:rPr>
              <a:t>recaplica.com/en/economics/gdp/</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ISTAT</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17</Slides>
  <Notes>17</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17</vt:i4>
      </vt:variant>
    </vt:vector>
  </HeadingPairs>
  <TitlesOfParts>
    <vt:vector size="20"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GDP: what it is, how it's calculated and what it really tells us — Recap</dc:title>
  <dc:subject>PptxGenJS Presentation</dc:subject>
  <dc:creator>Recaplica</dc:creator>
  <cp:lastModifiedBy>Recaplica</cp:lastModifiedBy>
  <cp:revision>1</cp:revision>
  <dcterms:created xsi:type="dcterms:W3CDTF">2026-09-20T19:29:31Z</dcterms:created>
  <dcterms:modified xsi:type="dcterms:W3CDTF">2026-09-20T19:29:31Z</dcterms:modified>
</cp:coreProperties>
</file>