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notesMasterIdLst>
    <p:notesMasterId r:id="rId12"/>
  </p:notesMasterIdLst>
  <p:sldSz cx="9144000" cy="5143500"/>
  <p:notesSz cx="5143500" cy="9144000"/>
  <p:embeddedFontLst>
    <p:embeddedFont>
      <p:font typeface="Bricolage Grotesque"/>
      <p:regular r:id="rId17"/>
      <p:bold r:id="rId18"/>
    </p:embeddedFont>
    <p:embeddedFont>
      <p:font typeface="Atkinson Hyperlegible"/>
      <p:regular r:id="rId19"/>
      <p:bold r:id="rId20"/>
      <p:italic r:id="rId21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notesMaster" Target="notesMasters/notesMaster1.xml"/><Relationship Id="rId13" Type="http://schemas.openxmlformats.org/officeDocument/2006/relationships/presProps" Target="presProps.xml"/><Relationship Id="rId14" Type="http://schemas.openxmlformats.org/officeDocument/2006/relationships/viewProps" Target="viewProps.xml"/><Relationship Id="rId15" Type="http://schemas.openxmlformats.org/officeDocument/2006/relationships/theme" Target="theme/theme1.xml"/><Relationship Id="rId16" Type="http://schemas.openxmlformats.org/officeDocument/2006/relationships/tableStyles" Target="tableStyles.xml"/><Relationship Id="rId17" Type="http://schemas.openxmlformats.org/officeDocument/2006/relationships/font" Target="fonts/font1.fntdata"/><Relationship Id="rId18" Type="http://schemas.openxmlformats.org/officeDocument/2006/relationships/font" Target="fonts/font2.fntdata"/><Relationship Id="rId19" Type="http://schemas.openxmlformats.org/officeDocument/2006/relationships/font" Target="fonts/font3.fntdata"/><Relationship Id="rId20" Type="http://schemas.openxmlformats.org/officeDocument/2006/relationships/font" Target="fonts/font4.fntdata"/><Relationship Id="rId21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Regime forfettario is a flat-rate tax scheme for individuals running a business, craft or profession in Italy.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Not zero: a single substitute tax, 15% of taxable income, or 5% for the first five years of activity when conditions are met.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substitute tax is a single tax that replaces ordinary taxes, calculated on taxable income (Article 1, paragraphs 54-65, L. 190/2014).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Beyond the revenue limit, exclusions and the employment-income threshold also matter, with that threshold raised to €35,000 for 2025-2026.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Taxable income comes from applying the profitability coefficient set for the taxpayer's business activity code to revenue; that income is taxed at 15%, or 5% for the first five years with the right conditions.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People on the flat-rate scheme don't charge VAT on invoices, can't reclaim it on purchases, and are exempt from VAT filings, payments and the annual return.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It's a common mistake: the flat-rate scheme still involves paying tax, just with a different calculation method and a lower rate than the ordinary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Answer: 5%. Follow-up: why don't all new flat-rate taxpayers qualify for the 5% rate?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Regime forfettario: who can join, the €85,000 limit, the 15%/5% substitute tax, and how it differs from the ordinary regime.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ECONOMICS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How Italy's flat-rate tax scheme works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BEFORE YOU OPEN A PARTITA IVA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52110" y="2474824"/>
            <a:ext cx="2271522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453896"/>
            <a:ext cx="7955280" cy="22677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much tax does a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flat-rate taxpayer actually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pay?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IN THIS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What the regime forfettario is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Who can join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How the tax is calculated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tax and INPS contributions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SCHEME IN THREE NUMBERS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euros a year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revenue limit, threshold since 2023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standard substitute tax on taxable income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60350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5</a:t>
            </a:r>
            <a:endParaRPr lang="en-US" sz="4800" dirty="0"/>
          </a:p>
        </p:txBody>
      </p:sp>
      <p:sp>
        <p:nvSpPr>
          <p:cNvPr id="8" name="Text 6"/>
          <p:cNvSpPr/>
          <p:nvPr/>
        </p:nvSpPr>
        <p:spPr>
          <a:xfrm>
            <a:off x="60350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percent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reduced rate for the first five years, with conditions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PATH TO STAYING ON THE FLAT-RATE SCHEME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under €85,000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threshold since 2023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exclusion applies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special regimes, property, business stakes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Employment income under threshold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€35,000 in 2025-2026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65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1</a:t>
            </a:r>
            <a:endParaRPr lang="en-US" sz="1200" dirty="0"/>
          </a:p>
        </p:txBody>
      </p:sp>
      <p:sp>
        <p:nvSpPr>
          <p:cNvPr id="3" name="Text 1"/>
          <p:cNvSpPr/>
          <p:nvPr/>
        </p:nvSpPr>
        <p:spPr>
          <a:xfrm>
            <a:off x="365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Revenue</a:t>
            </a:r>
            <a:endParaRPr lang="en-US" sz="2500" dirty="0"/>
          </a:p>
        </p:txBody>
      </p:sp>
      <p:sp>
        <p:nvSpPr>
          <p:cNvPr id="4" name="Text 2"/>
          <p:cNvSpPr/>
          <p:nvPr/>
        </p:nvSpPr>
        <p:spPr>
          <a:xfrm>
            <a:off x="365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385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85,000</a:t>
            </a:r>
            <a:pPr indent="0" marL="0">
              <a:buNone/>
            </a:pPr>
            <a:r>
              <a:rPr lang="en-US" sz="16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euros</a:t>
            </a:r>
            <a:endParaRPr lang="en-US" sz="3850" dirty="0"/>
          </a:p>
        </p:txBody>
      </p:sp>
      <p:sp>
        <p:nvSpPr>
          <p:cNvPr id="5" name="Text 3"/>
          <p:cNvSpPr/>
          <p:nvPr/>
        </p:nvSpPr>
        <p:spPr>
          <a:xfrm>
            <a:off x="365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B9BDC4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revenue within the limit, since 2023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3413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2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3413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Coefficient</a:t>
            </a:r>
            <a:endParaRPr lang="en-US" sz="2500" dirty="0"/>
          </a:p>
        </p:txBody>
      </p:sp>
      <p:sp>
        <p:nvSpPr>
          <p:cNvPr id="8" name="Text 6"/>
          <p:cNvSpPr/>
          <p:nvPr/>
        </p:nvSpPr>
        <p:spPr>
          <a:xfrm>
            <a:off x="3413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4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Variable</a:t>
            </a:r>
            <a:endParaRPr lang="en-US" sz="4400" dirty="0"/>
          </a:p>
        </p:txBody>
      </p:sp>
      <p:sp>
        <p:nvSpPr>
          <p:cNvPr id="9" name="Text 7"/>
          <p:cNvSpPr/>
          <p:nvPr/>
        </p:nvSpPr>
        <p:spPr>
          <a:xfrm>
            <a:off x="3413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 fixed percentage per business activity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6461760" y="502920"/>
            <a:ext cx="23164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STEP 3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461760" y="868680"/>
            <a:ext cx="231648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5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Tax</a:t>
            </a:r>
            <a:endParaRPr lang="en-US" sz="2500" dirty="0"/>
          </a:p>
        </p:txBody>
      </p:sp>
      <p:sp>
        <p:nvSpPr>
          <p:cNvPr id="12" name="Text 10"/>
          <p:cNvSpPr/>
          <p:nvPr/>
        </p:nvSpPr>
        <p:spPr>
          <a:xfrm>
            <a:off x="6461760" y="30175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15/5</a:t>
            </a:r>
            <a:pPr indent="0" marL="0">
              <a:buNone/>
            </a:pPr>
            <a:r>
              <a:rPr lang="en-US" sz="16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 percent</a:t>
            </a:r>
            <a:endParaRPr lang="en-US" sz="4600" dirty="0"/>
          </a:p>
        </p:txBody>
      </p:sp>
      <p:sp>
        <p:nvSpPr>
          <p:cNvPr id="13" name="Text 11"/>
          <p:cNvSpPr/>
          <p:nvPr/>
        </p:nvSpPr>
        <p:spPr>
          <a:xfrm>
            <a:off x="6461760" y="3931920"/>
            <a:ext cx="231648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3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substitute tax at 15% or 5%</a:t>
            </a:r>
            <a:endParaRPr lang="en-US" sz="13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FLAT-RATE OR ORDINARY REGIME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Regime forfettario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VAT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not charged on invoices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FILINGS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no periodic VAT filings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Ordinary regime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VAT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charged and reclaimed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FILINGS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periodic VAT filings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Fewer filings, a different tax.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MYTH BUSTED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flat-rate scheme isn't a zero-tax regime.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It carries a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15% substitute tax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or 5% for the first five years, calculated on income worked out by applying the profitability coefficient.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TO THE ROOM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Which rate applies for the first five years of activity, if the conditions are met?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5%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15%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21%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THE RECAP IN SHORT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Clear in 30 seconds.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Yours in 10 minutes.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Read the full Recap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recaplica.com/en/economics/flat-rate-tax-regime-italy/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Sources: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Agenzia delle Entrate · L. 190/2014 · INPS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10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Regime Forfettario: Italy's Flat-Rate Tax Scheme Explained — Recap</dc:title>
  <dc:subject>PptxGenJS Presentation</dc:subject>
  <dc:creator>Recaplica</dc:creator>
  <cp:lastModifiedBy>Recaplica</cp:lastModifiedBy>
  <cp:revision>1</cp:revision>
  <dcterms:created xsi:type="dcterms:W3CDTF">2026-09-28T03:17:02Z</dcterms:created>
  <dcterms:modified xsi:type="dcterms:W3CDTF">2026-09-28T03:17:02Z</dcterms:modified>
</cp:coreProperties>
</file>