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Solar panels, wind turbines, batteries and electric motors all depend on a narrow set of minerals, concentrated in extraction or refining in a handful of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times as many as a car with a conventional engine, according to the International Energy Agency (IEA).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structural ratios estimated by the IEA between technologies: they show why the energy transition multiplies material demand, not just demand for clean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2020 and 2024 concentration rose both in extraction (from 73% to 77%) and in refining (from 82% to 86%). Lithium is the exception, with new producers gaining ground.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name is misleading: the problem isn't geological scarcity, it's the small number of refining plants worldwide.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2010 China halted rare-earth exports to Japan after a diplomatic incident. Through 2023 it controlled 99% of global heavy rare-earth processing, according to CSIS. In April 2025 it imposed export licences on seven elements and added 16 US companies to an export control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three benchmarks of the Critical Raw Materials Act, in force since 23 May 2024, applied to the EU's list of 34 critical raw materials set in 2023, alongside the 65% cap on dependence on a single non-EU country.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65%. Second question for the class: why do you think the EU chose a threshold that still allows such high dependence, rather than a lower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energy transition depends on a narrow set of minerals concentrated in a handful of countries: the European Union is aiming to diversify its suppliers by 2030, with targets that remain partial.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Critical Minerals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hidden cost of the energy transition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a:t>
            </a:r>
            <a:endParaRPr lang="en-US" sz="1300" dirty="0"/>
          </a:p>
        </p:txBody>
      </p:sp>
      <p:sp>
        <p:nvSpPr>
          <p:cNvPr id="3" name="Shape 1"/>
          <p:cNvSpPr/>
          <p:nvPr/>
        </p:nvSpPr>
        <p:spPr>
          <a:xfrm>
            <a:off x="5094478" y="2106016"/>
            <a:ext cx="247660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extra minerals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an electric car need?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ROADMAP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More minerals, more demand</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production concentrates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China's export leverage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EU's response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ENERGY MULTIPLIER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the minerals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an electric car vs a conventional 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the minerals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onshore wind vs a gas plant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the minerals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offshore wind vs a gas plant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EXTRACTION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Top 3</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77</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World share in 2024</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REFINING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Top 3</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86</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World share in 2024</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LITHIUM</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Exception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800" b="1" dirty="0">
                <a:solidFill>
                  <a:schemeClr val="accent1"/>
                </a:solidFill>
                <a:latin typeface="+mj-lt" pitchFamily="34" charset="0"/>
                <a:ea typeface="+mj-lt" pitchFamily="34" charset="-122"/>
                <a:cs typeface="+mj-lt" pitchFamily="34" charset="-120"/>
              </a:rPr>
              <a:t>Emerging</a:t>
            </a:r>
            <a:endParaRPr lang="en-US" sz="38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Argentina and Zimbabwe growing</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Rare earths aren't actually rare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Deposits exist on every continent. What's missing almost everywhere but China is the capacity to process them.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TIMELINE OF CHINA'S RESTRICTIONS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Embargo on Japan</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99% of heavy processing</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Export licences on 7 elements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EU'S 2030 TARGETS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extracted in the EU</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annual consumption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processed in the EU</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annual consumption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recycled in the EU</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annual consumption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What's the EU's cap on dependence on a single non-EU country, by 2030?</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25%</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40%</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65%</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TAKEAWAY</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recaplica.com/en/economics/critical-minerals/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IEA · European Commission · CSIS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Critical Minerals: Why the Energy Transition Runs on Them — Recap</dc:title>
  <dc:subject>PptxGenJS Presentation</dc:subject>
  <dc:creator>Recaplica</dc:creator>
  <cp:lastModifiedBy>Recaplica</cp:lastModifiedBy>
  <cp:revision>1</cp:revision>
  <dcterms:created xsi:type="dcterms:W3CDTF">2026-09-20T19:29:31Z</dcterms:created>
  <dcterms:modified xsi:type="dcterms:W3CDTF">2026-09-20T19:29:31Z</dcterms:modified>
</cp:coreProperties>
</file>