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bond is a loan. Whoever buys one gives money to a government, a bank or a company, which promises to repay the face value on a set date and, often, to pay interest along the way, called the coupon.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lender. Someone who buys a bond lends money and is entitled to get the face value back at maturity. The owners are the shareholders. The right to repayment can be delayed or placed behind other creditors, but not cancelled.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William III needed money for the war against France. The Scottish merchant William Paterson proposed having the public lend it: 1.2 million pounds, at 8% interest. The sum was raised in 11 days by 1,268 people, and on 27 July 1694 the Bank of England was founded. Back in 1672 Charles II had failed to repay the loans he got from goldsmiths, so trust in the borrower already mattered.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Bank of Italy, bonds are normally less risky than stocks. In the bail-in of a failing bank, for example, losses hit shareholders first and bondholders only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comes from the SEC, the US securities regulator. A year after purchase, market rates move by one point. The fixed coupon can't adjust, so the price moves instead. If rates rise, the old bond attracts fewer buyers and falls; if they drop, it rises. Yield to maturity is not the coupon: it combines the coupons with the difference between the price paid and the repayment. Anyone who buys above face value, as at 1,082 dollars, earns less than the coupon.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commits to paying coupons and repaying at maturity, not to guaranteeing the market price. For fixed-rate bonds, interest rate risk grows the further away the maturity is. The main risks are four: interest rate, credit, liquidity and currency. On top of those comes inflation, which can eat into the value of the coupons. Credit ratings from specialized agencies measure how reliable an issuer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 rate risk comes from the inverse relationship between rates and prices. Credit risk is the chance that the issuer fails to pay interest or capital. Liquidity risk is the difficulty of selling quickly and at a good price before maturity. Then there is currency risk, for bonds in a currency other than the one you earn and spend, such as dollars instead of euros.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credit rating is the grade specialized agencies give to issuers. The higher it is, the less risky the bond. Anyone lending to a less reliable issuer demands more in return, which is why yields rise as reliability falls. The spread measures exactly that difference in yield between two issuers, for example between the Italian BTP and the German Bund at ten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Italian government bonds. BOTs last 3, 6 or 12 months and pay no coupons. The BTP Short Term, maturing in 18 to 30 months, took the place of CTZs from the auction of 25 March 2021. BTPs run from 18 months to 50 years, with a fixed coupon paid in two six-monthly installments. There are also CCTeu, with a coupon tied to Euribor, and BTP Italia and BTP€i, linked to Italian and euro area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market is the issue itself: for Italian government bonds usually an auction, which individuals join through an intermediary with at least 1,000 euros. After that, bonds change hands on the secondary market, such as Borsa Italiana's MOT. Someone who buys a BTP on the MOT two years after issue is therefore on the secondary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a bond suits someone depends on their situation: goals, time horizon, how much loss they can tolerate. For a personal decision, it makes sense to talk to a licensed financial advisor.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gap. BOTs pay no coupons: the whole return is the difference between the price paid and the repayment. A second question for the class, if market interest rates rise, does the price of a fixed-rate bond already in circulation go up or down? Down, because similar new bonds pay higher coupons.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Bonds are usually less risky than stocks, but they are not free of risk. Every figure in these slides comes from the sources listed.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Bonds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loan, the coupon, the price and the risks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4460240" y="2106016"/>
            <a:ext cx="14959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buying a bond make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an owner or a lender?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Coupon and price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BOT, BTP and markets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loan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lends, and who promises to repay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ENGLAND, 1694</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Bank of England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1672-1694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Charles II fails to repay the goldsmiths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1694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government seeks funds for a war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 days</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1,268 people lend 1.2 million pounds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27 July</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Bank of England is founded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OWNER OR LENDER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Shareholder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Part-owner of the company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higher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Bondholder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Creditor of the issuer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Buying a bond means lending money, not joining the company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Coupon and price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price doesn't stand still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RATES UP, PRICE DOWN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starting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3% coupon, 10-year maturity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rates up to 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yield to maturity rises to 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rates down to 2%</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yield to maturity falls to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risks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Less risky doesn't mean safe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Less risky than stocks doesn't mean risk-free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Even a government bond, sold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before maturity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be worth less than you paid. And if the issuer gets into trouble, repayment may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in part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with the bonds linked to Parmalat.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RISKS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Interest rate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Rates up, price down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Hits fixed-rate bonds hardest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Credit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issuer doesn't pay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Interest or capital, fully or in part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Liquidity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Hard to sell early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Quickly and at a fair price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RATINGS MEASURE RELIABILITY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AAA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highest reliability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top step of the scale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BBB-</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last investment grade</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below it, bonds are speculative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debtor has defaulted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worst score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BOT, BTP and markets</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Italy's government bonds and where to buy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SHORT TERM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BOT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3-12</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coupon, gain from the discount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SINCE 2021</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Short Term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18-30</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Took the place of CTZs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MEDIUM AND LONG TERM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BTP</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up to 50</a:t>
            </a:r>
            <a:pPr indent="0" marL="0">
              <a:buNone/>
            </a:pPr>
            <a:r>
              <a:rPr lang="en-US" sz="1600" b="1" dirty="0">
                <a:solidFill>
                  <a:schemeClr val="accent1"/>
                </a:solidFill>
                <a:latin typeface="+mj-lt" pitchFamily="34" charset="0"/>
                <a:ea typeface="+mj-lt" pitchFamily="34" charset="-122"/>
                <a:cs typeface="+mj-lt" pitchFamily="34" charset="-120"/>
              </a:rPr>
              <a:t> years</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Fixed coupon paid every six months</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LIFE OF A BOND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Minimum</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1,000 euros at auction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primary market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Exchange, such as the MOT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secondary market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Maturity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face value repaid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UNDERSTANDING IS NOT CHOOSING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Decisions about your own savings are worth taking to a licensed advisor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This Recap explains how bonds work,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it doesn't say which ones to buy</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learn more about individual products, there is investor education material from the Bank of Italy, Consob, the SEC and FINRA.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BOT bought for 97 euros, repaid at 100. Where does the gain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a coupon paid every six months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an inflation-linked bonus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the 3-euro gap between price paid and repayment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in the Recap </a:t>
            </a:r>
            <a:pPr indent="0" marL="0">
              <a:buNone/>
            </a:pPr>
            <a:r>
              <a:rPr lang="en-US" sz="1700" b="1" dirty="0">
                <a:solidFill>
                  <a:schemeClr val="bg1"/>
                </a:solidFill>
                <a:latin typeface="+mn-lt" pitchFamily="34" charset="0"/>
                <a:ea typeface="+mn-lt" pitchFamily="34" charset="-122"/>
                <a:cs typeface="+mn-lt" pitchFamily="34" charset="-120"/>
              </a:rPr>
              <a:t>recaplica.com/en/economics/bonds/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Bank of Italy · Consob · MEF · Borsa Italiana · SEC · FINRA · Bank of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Bonds: what they are, how they pay and why their price changes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