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bond is a loan. Whoever buys one gives money to a government, a bank or a company, which promises to repay the face value on a set date and, often, to pay interest along the way, called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lender. Someone who buys a bond lends money and is entitled to get the face value back at maturity. The owners are the shareholders. The right to repayment can be delayed or placed behind other creditors, but not cancelled.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comes from the SEC, the US securities regulator. A year after purchase, market rates move by one point. The fixed coupon can't adjust, so the price moves instead. If rates rise, the old bond attracts fewer buyers and falls; if they drop, it rises. Yield to maturity is not the coupon: it combines the coupons with the difference between the price paid and the repayment. Anyone who buys above face value, as at 1,082 dollars, earns less than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commits to paying coupons and repaying at maturity, not to guaranteeing the market price. For fixed-rate bonds, interest rate risk grows the further away the maturity is. The main risks are four: interest rate, credit, liquidity and currency. On top of those comes inflation, which can eat into the value of the coupons. Credit ratings from specialized agencies measure how reliable an issuer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Italian government bonds. BOTs last 3, 6 or 12 months and pay no coupons. The BTP Short Term, maturing in 18 to 30 months, took the place of CTZs from the auction of 25 March 2021. BTPs run from 18 months to 50 years, with a fixed coupon paid in two six-monthly installments. There are also CCTeu, with a coupon tied to Euribor, and BTP Italia and BTP€i, linked to Italian and euro area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market is the issue itself: for Italian government bonds usually an auction, which individuals join through an intermediary with at least 1,000 euros. After that, bonds change hands on the secondary market, such as Borsa Italiana's MOT. Someone who buys a BTP on the MOT two years after issue is therefore on the secondary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a bond suits someone depends on their situation: goals, time horizon, how much loss they can tolerate. For a personal decision, it makes sense to talk to a licensed financial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gap. BOTs pay no coupons: the whole return is the difference between the price paid and the repayment. A second question for the class, if market interest rates rise, does the price of a fixed-rate bond already in circulation go up or down? Down, because similar new bonds pay higher coupons.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Bonds are usually less risky than stocks, but they are not free of risk. Every figure in these slides comes from the sources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loan, the coupon, the price and the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460240" y="2106016"/>
            <a:ext cx="14959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a bond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an owner or a lender?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Coupon and price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BOT, BTP and markets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UP, PRICE DOWN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starting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coupon, 10-year maturity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up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rises to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down to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falls to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Less risky than stocks doesn't mean risk-free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 government bond, sold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before maturity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be worth less than you paid. And if the issuer gets into trouble, repayment may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in part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with the bonds linked to Parmalat.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SHORT TERM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coupon, gain from the discount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SINCE 2021</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 Term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18-30</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Took the place of CTZs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MEDIUM AND LONG TERM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BTP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up to 50</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Fixed coupon paid every six months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LIFE OF A BOND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Minimum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1,000 euros at auction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primary market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Exchange, such as the MOT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secondary market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Maturity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face value repaid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UNDERSTANDING IS NOT CHOOSING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Decisions about your own savings are worth taking to a licensed advisor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Recap explains how bonds work,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 doesn't say which ones to buy</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learn more about individual products, there is investor education material from the Bank of Italy, Consob, the SEC and FINRA.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BOT bought for 97 euros, repaid at 100. Where does the gain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coupon paid every six months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an inflation-linked bonus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3-euro gap between price paid and repayment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Recap </a:t>
            </a:r>
            <a:pPr indent="0" marL="0">
              <a:buNone/>
            </a:pPr>
            <a:r>
              <a:rPr lang="en-US" sz="1700" b="1" dirty="0">
                <a:solidFill>
                  <a:schemeClr val="bg1"/>
                </a:solidFill>
                <a:latin typeface="+mn-lt" pitchFamily="34" charset="0"/>
                <a:ea typeface="+mn-lt" pitchFamily="34" charset="-122"/>
                <a:cs typeface="+mn-lt" pitchFamily="34" charset="-120"/>
              </a:rPr>
              <a:t>recaplica.com/en/economics/bonds/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Bank of Italy · Consob · MEF · Borsa Italiana · SEC · FINRA · Bank of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Bonds: what they are, how they pay and why their price changes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