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looking at a right that splits ownership in two: who can dispose of an asset, and who can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common case: parents give the bare ownership of the house to their children and keep the usufruct for themselves, the right to go on living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832 of the Civil Code defines full ownership as the right to use and dispose of an asset in a full and exclusive way. In bare ownership, use passes to the usufructuary; in usufruct, the holder can use the asset but not sell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bare owner keeps the power to dispose of the asset; the usufructuary has the use of it, but must respect its economic purpose, as Article 981 of the Civil Code puts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Usufruct is created by the will of the parties, under Article 978 of the Civil Code, lasts at most as long as the usufructuary lives (Article 979), and typically ends with their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one of the most common misunderstandings: usufruct can feel like a permanent restriction, but the law puts precise limits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Selling bare ownership is as common as gifting it to children: sellers keep the asset's economic value, and if they reserve the usufruct they can go on living there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sell or mortgage it: the bare owner keeps the power to dispose of the asset, not to use it. Second question for the class: what happens to bare ownership when the usufructuary dies? It automatically expands into full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also covers the tax treatment and the link with property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Usufruct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Definition, bare ownership, and how it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REAL-WORLD CASE</a:t>
            </a:r>
            <a:endParaRPr lang="en-US" sz="1300" dirty="0"/>
          </a:p>
        </p:txBody>
      </p:sp>
      <p:sp>
        <p:nvSpPr>
          <p:cNvPr id="3" name="Shape 1"/>
          <p:cNvSpPr/>
          <p:nvPr/>
        </p:nvSpPr>
        <p:spPr>
          <a:xfrm>
            <a:off x="3466694" y="2843632"/>
            <a:ext cx="41658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you give away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house and keep living in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it's created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ends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Selling bare ownership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OWNERSHIP SPLITS INTO TWO RIGHTS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Both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Full ownership</a:t>
            </a:r>
            <a:pPr indent="0" marL="0">
              <a:lnSpc>
                <a:spcPct val="120000"/>
              </a:lnSpc>
              <a:buNone/>
            </a:pPr>
            <a:r>
              <a:rPr lang="en-US" sz="1500" dirty="0">
                <a:solidFill>
                  <a:schemeClr val="tx2"/>
                </a:solidFill>
                <a:latin typeface="+mn-lt" pitchFamily="34" charset="0"/>
                <a:ea typeface="+mn-lt" pitchFamily="34" charset="-122"/>
                <a:cs typeface="+mn-lt" pitchFamily="34" charset="-120"/>
              </a:rPr>
              <a:t>: Article 832, full and exclusive use and disposal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Dispose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Bare ownership</a:t>
            </a:r>
            <a:pPr indent="0" marL="0">
              <a:lnSpc>
                <a:spcPct val="120000"/>
              </a:lnSpc>
              <a:buNone/>
            </a:pPr>
            <a:r>
              <a:rPr lang="en-US" sz="1500" dirty="0">
                <a:solidFill>
                  <a:schemeClr val="tx2"/>
                </a:solidFill>
                <a:latin typeface="+mn-lt" pitchFamily="34" charset="0"/>
                <a:ea typeface="+mn-lt" pitchFamily="34" charset="-122"/>
                <a:cs typeface="+mn-lt" pitchFamily="34" charset="-120"/>
              </a:rPr>
              <a:t>: sell or mortgage the asset, not use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Use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Usufruct</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the asset, respecting its economic purpose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RIGHTS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Bare owner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Sell or mortgage the asset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 it or rent it out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Usufructuary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 it and collect proceeds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Sell it or repurpose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 two rights add up to full ownership.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TYPICAL PATH OF A BARE OWNERSHIP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Sale or gift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as long as the usufructuary lives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Extinction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of the usufructuary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Usufruct doesn't last forever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Article 979 of the Civil Code sets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firm ceiling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usufructuary's own life, thirty years for a legal entity; Article 1014 adds non-use for twenty years, merger, and loss of the asset.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SELLING WITH OR WITHOUT KEEPING THE USE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Selling full ownership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BUYER GETS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 and enjoyment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Full, for the whole right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Selling bare ownership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BUYER GETS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Becomes the bare owner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 a residual right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Sellers can stay in the property if they keep the usufruct.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can a bare owner do while a usufruct is running?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Live in the property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Rent it out and collect the rent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Sell or mortgage 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recaplica.com/en/civics/usufruct/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Italian Civil Code · Notaio Facile · Italian Revenue Agency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Usufruct: Definition and How It Works — Recap</dc:title>
  <dc:subject>PptxGenJS Presentation</dc:subject>
  <dc:creator>Recaplica</dc:creator>
  <cp:lastModifiedBy>Recaplica</cp:lastModifiedBy>
  <cp:revision>1</cp:revision>
  <dcterms:created xsi:type="dcterms:W3CDTF">2026-10-11T04:25:37Z</dcterms:created>
  <dcterms:modified xsi:type="dcterms:W3CDTF">2026-10-11T04:25:37Z</dcterms:modified>
</cp:coreProperties>
</file>