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treaty signed in 2007 and in force since 2009, which reformed how the EU's institutions operate.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It draws heavily on the EU Constitution rejected in 2005, but it amends the existing treaties instead of replacing them with a new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Treaty of Lisbon was signed on 13 December 2007 and entered into force on 1 December 2009, after being ratified by all 27 member states of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institutional changes brought by the Treaty of Lisbon: a permanent presidency of the European Council, a High Representative for foreign policy, and a Parliament with more legislative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EU constitution project was rejected by referendums in France and the Netherlands in 2005. The Treaty of Lisbon draws heavily on its content, but as an amending treaty, not as a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changes brought by the Treaty of Lisbon on rights and powers: the Charter of Fundamental Rights becomes binding, the European Citizens' Initiative is born, and for the first time there is a procedure for leaving the Union.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EU constitution was meant to replace the existing treaties with a single text; the Treaty of Lisbon draws heavily on its content, but only amends the treaties, as Amsterdam and Nice had already done.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searching for the EU constitution often land on the Treaty of Lisbon, because it draws on its content. They remain two different texts: one never entered into force, the other has been in force since 2009.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numbers to remember about the Treaty of Lisbon: the cap of 751 seats in the European Parliament, the one million signatures needed for the Citizens' Initiative, and 2014, the year double-majority voting took full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in 2009, when the Treaty of Lisbon entered into force. Second question for the class: in what year did double-majority qualified voting in the Council take full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Treaty of Lisbon: signed in 2007, in force since 2009, it reformed the European Union's institutions and made the Charter of Fundamental Rights binding, without ever becoming a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Treaty of Lisbon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changed in the European Union, in 30 seconds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COMMON MIX-UP</a:t>
            </a:r>
            <a:endParaRPr lang="en-US" sz="1300" dirty="0"/>
          </a:p>
        </p:txBody>
      </p:sp>
      <p:sp>
        <p:nvSpPr>
          <p:cNvPr id="3" name="Shape 1"/>
          <p:cNvSpPr/>
          <p:nvPr/>
        </p:nvSpPr>
        <p:spPr>
          <a:xfrm>
            <a:off x="1386281" y="2843632"/>
            <a:ext cx="34181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the Treaty of Lisbon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EU constitution?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came about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changed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Voting and citizens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it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treaty that amends other treaties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KEY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signature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13 December, in Lisbon.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entry into force</a:t>
            </a:r>
            <a:pPr indent="0" marL="0">
              <a:lnSpc>
                <a:spcPct val="120000"/>
              </a:lnSpc>
              <a:buNone/>
            </a:pPr>
            <a:r>
              <a:rPr lang="en-US" sz="1500" dirty="0">
                <a:solidFill>
                  <a:schemeClr val="tx2"/>
                </a:solidFill>
                <a:latin typeface="+mn-lt" pitchFamily="34" charset="0"/>
                <a:ea typeface="+mn-lt" pitchFamily="34" charset="-122"/>
                <a:cs typeface="+mn-lt" pitchFamily="34" charset="-120"/>
              </a:rPr>
              <a:t>: 1 December, after ratification.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member states</a:t>
            </a:r>
            <a:pPr indent="0" marL="0">
              <a:lnSpc>
                <a:spcPct val="120000"/>
              </a:lnSpc>
              <a:buNone/>
            </a:pPr>
            <a:r>
              <a:rPr lang="en-US" sz="1500" dirty="0">
                <a:solidFill>
                  <a:schemeClr val="tx2"/>
                </a:solidFill>
                <a:latin typeface="+mn-lt" pitchFamily="34" charset="0"/>
                <a:ea typeface="+mn-lt" pitchFamily="34" charset="-122"/>
                <a:cs typeface="+mn-lt" pitchFamily="34" charset="-120"/>
              </a:rPr>
              <a:t>: All of them ratify the treaty.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POSTS CREATED BY THE TREATY OF LISBON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European Council</a:t>
            </a:r>
            <a:endParaRPr lang="en-US" sz="19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Permanent presidency, 30 months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Replaces the six-month rotating presidency.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High Representative</a:t>
            </a:r>
            <a:endParaRPr lang="en-US" sz="17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Vice-president of the European Commission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Leads the Union's foreign and security policy.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European Parliament</a:t>
            </a:r>
            <a:endParaRPr lang="en-US" sz="16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More legislative power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Decides on equal footing with the Council on budget and new areas.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it came about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 rejected project in 2005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REJECTED PROJECT TO A TREATY IN FORCE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EU constitution is rejected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Treaty of Lisbon signed, 13 December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Entry into force, 1 December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it changed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Institutions, rights, powers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RIGHTS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350" b="1" dirty="0">
                <a:solidFill>
                  <a:schemeClr val="bg1"/>
                </a:solidFill>
                <a:latin typeface="+mj-lt" pitchFamily="34" charset="0"/>
                <a:ea typeface="+mj-lt" pitchFamily="34" charset="-122"/>
                <a:cs typeface="+mj-lt" pitchFamily="34" charset="-120"/>
              </a:rPr>
              <a:t>Binding Charter</a:t>
            </a:r>
            <a:endParaRPr lang="en-US" sz="235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2009</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Same legal value as the treaties.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CITIZENS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100" b="1" dirty="0">
                <a:solidFill>
                  <a:schemeClr val="bg1"/>
                </a:solidFill>
                <a:latin typeface="+mj-lt" pitchFamily="34" charset="0"/>
                <a:ea typeface="+mj-lt" pitchFamily="34" charset="-122"/>
                <a:cs typeface="+mj-lt" pitchFamily="34" charset="-120"/>
              </a:rPr>
              <a:t>Citizens' Initiative</a:t>
            </a:r>
            <a:endParaRPr lang="en-US" sz="21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 million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Signatures across at least 7 countries.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STATES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Withdrawal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Art. 50</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First formal procedure to leave.</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Voting and citizens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decisions get made in the Council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DIFFERENT TREATIES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1900" b="1" dirty="0">
                <a:solidFill>
                  <a:srgbClr val="47525F"/>
                </a:solidFill>
                <a:latin typeface="+mj-lt" pitchFamily="34" charset="0"/>
                <a:ea typeface="+mj-lt" pitchFamily="34" charset="-122"/>
                <a:cs typeface="+mj-lt" pitchFamily="34" charset="-120"/>
              </a:rPr>
              <a:t>Constitutional treaty (2004)</a:t>
            </a:r>
            <a:endParaRPr lang="en-US" sz="19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Rejected in the 2005 referendums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Would have replaced the existing treaties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Treaty of Lisbon (2007)</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Ratified by all 27 states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Amends the existing treaties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It draws on the content, but it is not a constitution.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BELIEF</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Treaty of Lisbon is not the EU constitution.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 treaty that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amends the existing ones</a:t>
            </a:r>
            <a:pPr indent="0" marL="0">
              <a:lnSpc>
                <a:spcPct val="125000"/>
              </a:lnSpc>
              <a:buNone/>
            </a:pPr>
            <a:r>
              <a:rPr lang="en-US" sz="1750" dirty="0">
                <a:solidFill>
                  <a:srgbClr val="D8D6CF"/>
                </a:solidFill>
                <a:latin typeface="+mn-lt" pitchFamily="34" charset="0"/>
                <a:ea typeface="+mn-lt" pitchFamily="34" charset="-122"/>
                <a:cs typeface="+mn-lt" pitchFamily="34" charset="-120"/>
              </a:rPr>
              <a:t>, as Amsterdam and Nice had already done, even though it draws heavily on the constitutional project rejected in 2005.</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NUMBERS TO REMEMBER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maximum seats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cap on the European Parliament, since 2009.</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signatures</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the European Citizens' Initiative.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double-majority voting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55% of states, 65% of the population.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When did the Charter of Fundamental Rights become binding?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 2000, when it was proclaimed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 2009, with the Treaty of Lisbon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never became binding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GO FURTHER</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recaplica.com/en/civics/treaty-of-lisbon/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EUR-Lex · European Parliament · European Commission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Treaty of Lisbon: What It Is and How It Reshaped the EU — Recap</dc:title>
  <dc:subject>PptxGenJS Presentation</dc:subject>
  <dc:creator>Recaplica</dc:creator>
  <cp:lastModifiedBy>Recaplica</cp:lastModifiedBy>
  <cp:revision>1</cp:revision>
  <dcterms:created xsi:type="dcterms:W3CDTF">2026-09-27T21:31:30Z</dcterms:created>
  <dcterms:modified xsi:type="dcterms:W3CDTF">2026-09-27T21:31:30Z</dcterms:modified>
</cp:coreProperties>
</file>