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Socialization is the process through which a person becomes a social being, joining a group or a community. It happens in phases, from family to school to work, and involves several agents: family, school, peer group, media. Today we look at what it is, which theories explain it, how the primary and secondary phases differ, and who its agents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socialization: the process by which a person turns into a social being by joining a group or a community. The next slides cover the theories, the phases and the agents that make it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Socialization answers two needs at once, according to the Encyclopedia of Sociology: the continuity of society over time and the development of the individual person. OpenStax frames the same point differently: a society only keeps existing if it passes its culture on to new generations.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sociology, socialization refers to the intergenerational transfer of cultural values, symbolic systems and social norms. In psychology, the same word points to personality development across different settings, mostly through interaction with the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introduced the collective conscience, the shared values and norms that every group member internalizes; for him, the main task of education, which he called socialisation méthodique, was to pass on the norms and values a social system rests on. Mead, the founder of symbolic interactionism, argued that social action always runs through shared symbols with an agreed meaning. In Parsons' structural-functionalist theory, the family remains the primary agency of socialization, though school and peers contribute in their own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Erik H. Erikson built a psychosocial model of identity formation that extends the analysis from primary socialization to the entire life cycle, through a sequence of psychosocial crises. Urie Bronfenbrenner proposed an ecological approach that weighs individual and environmental factors together in a person's development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 has focused mostly on the family, the site of initial or primary socialization; school is more closely tied to secondary socialization, the learning of knowledge and skills. The Encyclopedia of Sociology warns that the distinction is not sharp: school also teaches norms, values and aspects of personality alongside academic subjects.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Encyclopedia of Sociology relies on this distinction more than other sources, and its own entry on the topic adds a caveat: during socialization at school, students pick up norms, values and aspects of personality alongside academic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family is the first agent of socialization, according to OpenStax: parents, siblings, grandparents and other relatives teach a child what they need to know. School conveys the value of merit judged by the same standards for everyone, and the peer group is, for teenagers, the first major socialization experience outside the family. Media, from television to the internet, contribute in their own way: the average person spends over four hours a day in front of the television, according to an estimate cited by OpenStax for 2005.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 Department of Education, a child in the United States spent about seven hours a day, 180 days a year, at school in 2004. According to a 2014 estimate cited by The Economist, nearly 90% of Swedish fathers took paternity leave, averaging seven weeks per child: a sign that gender roles, too, are learned through family socialization.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the Encyclopedia of Sociology, the source that draws this distinction, warns that school teaches norms and values alongside skills. A second question for the group, which agent of socialization, besides family, do you recognize most in your own daily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quiz, flashcards and frequently asked questions to review family, school, peer group, media and the theories of Durkheim, Mead, Parsons and Erikson.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Socialization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person becomes part of a society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NO ONE IS BORN SOCIAL</a:t>
            </a:r>
            <a:endParaRPr lang="en-US" sz="1300" dirty="0"/>
          </a:p>
        </p:txBody>
      </p:sp>
      <p:sp>
        <p:nvSpPr>
          <p:cNvPr id="3" name="Shape 1"/>
          <p:cNvSpPr/>
          <p:nvPr/>
        </p:nvSpPr>
        <p:spPr>
          <a:xfrm>
            <a:off x="5818124" y="2106016"/>
            <a:ext cx="228046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person become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part of a society?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socialization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theories that explain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phases, primary and secondary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agents, from family to media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socialization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biological being to a social 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SOCIETY ONLY LASTS IF SOMEONE INHERITS IT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society continues</a:t>
            </a:r>
            <a:pPr indent="0" marL="0">
              <a:lnSpc>
                <a:spcPct val="120000"/>
              </a:lnSpc>
              <a:buNone/>
            </a:pPr>
            <a:r>
              <a:rPr lang="en-US" sz="1500" dirty="0">
                <a:solidFill>
                  <a:schemeClr val="tx2"/>
                </a:solidFill>
                <a:latin typeface="+mn-lt" pitchFamily="34" charset="0"/>
                <a:ea typeface="+mn-lt" pitchFamily="34" charset="-122"/>
                <a:cs typeface="+mn-lt" pitchFamily="34" charset="-120"/>
              </a:rPr>
              <a:t>: norms and values pass from one generation to the next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person grows</a:t>
            </a:r>
            <a:pPr indent="0" marL="0">
              <a:lnSpc>
                <a:spcPct val="120000"/>
              </a:lnSpc>
              <a:buNone/>
            </a:pPr>
            <a:r>
              <a:rPr lang="en-US" sz="1500" dirty="0">
                <a:solidFill>
                  <a:schemeClr val="tx2"/>
                </a:solidFill>
                <a:latin typeface="+mn-lt" pitchFamily="34" charset="0"/>
                <a:ea typeface="+mn-lt" pitchFamily="34" charset="-122"/>
                <a:cs typeface="+mn-lt" pitchFamily="34" charset="-120"/>
              </a:rPr>
              <a:t>: a child becomes a social being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SAME WORD CAN MEAN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 sociology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TRANSFERS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Values and social norms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BETWEEN WHOM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generation to the next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psychology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GROWS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Personality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MOSTLY WHERE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Through family interaction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word, two related but separate processes.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theories that explain it</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Durkheim, Mead, Parsons and others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LATE-1800S FRANCE TO THE CHICAGO SCHOOL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Émile Durkheim</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Collective conscience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Shared norms and values, internalized by every member of the group</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H. Mead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Symbolic interactionism</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Social action always runs through shared symbols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Talcott Parsons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Family as the central agent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him it remains the main source of socialization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ERIKSON WIDENS THE LENS TO THE WHOLE LIFESPAN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Bronfenbrenner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ecological approach, individual and environment together</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Childhood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family, primary socialization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School and adolescence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peer group, secondary socialization</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Adulthood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work, adult roles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50" b="1" dirty="0">
                <a:solidFill>
                  <a:schemeClr val="tx1"/>
                </a:solidFill>
                <a:latin typeface="+mj-lt" pitchFamily="34" charset="0"/>
                <a:ea typeface="+mj-lt" pitchFamily="34" charset="-122"/>
                <a:cs typeface="+mj-lt" pitchFamily="34" charset="-120"/>
              </a:rPr>
              <a:t>Primary and secondary socialization</a:t>
            </a:r>
            <a:endParaRPr lang="en-US" sz="2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boundary blurrier than it looks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ENCYCLOPEDIA OF SOCIOLOGY DRAWS THE LINE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Primary socialization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in childhood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SHAPES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Sense of self, basic values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Secondary socialization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school onward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SHAPES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Knowledge and skills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line between the two phases stays blurry.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ENCYCLOPEDIA OF SOCIOLOGY SPECIFIES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School also teaches values, not just subjects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 is why the line between primary and secondary socialization stays useful, but it was never sharp.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agents of socialization</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family to media, by way of school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FIRST AGENT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Family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1st</a:t>
            </a:r>
            <a:pPr indent="0" marL="0">
              <a:buNone/>
            </a:pPr>
            <a:r>
              <a:rPr lang="en-US" sz="1600" b="1" dirty="0">
                <a:solidFill>
                  <a:schemeClr val="bg1"/>
                </a:solidFill>
                <a:latin typeface="+mj-lt" pitchFamily="34" charset="0"/>
                <a:ea typeface="+mj-lt" pitchFamily="34" charset="-122"/>
                <a:cs typeface="+mj-lt" pitchFamily="34" charset="-120"/>
              </a:rPr>
              <a:t> agent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Parents, siblings and grandparents, the starting point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SECOND SETTING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50" b="1" dirty="0">
                <a:solidFill>
                  <a:schemeClr val="bg1"/>
                </a:solidFill>
                <a:latin typeface="+mj-lt" pitchFamily="34" charset="0"/>
                <a:ea typeface="+mj-lt" pitchFamily="34" charset="-122"/>
                <a:cs typeface="+mj-lt" pitchFamily="34" charset="-120"/>
              </a:rPr>
              <a:t>School and peers</a:t>
            </a:r>
            <a:endParaRPr lang="en-US" sz="21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2nd</a:t>
            </a:r>
            <a:pPr indent="0" marL="0">
              <a:buNone/>
            </a:pPr>
            <a:r>
              <a:rPr lang="en-US" sz="1600" b="1" dirty="0">
                <a:solidFill>
                  <a:schemeClr val="bg1"/>
                </a:solidFill>
                <a:latin typeface="+mj-lt" pitchFamily="34" charset="0"/>
                <a:ea typeface="+mj-lt" pitchFamily="34" charset="-122"/>
                <a:cs typeface="+mj-lt" pitchFamily="34" charset="-120"/>
              </a:rPr>
              <a:t> setting</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Rules, merit, the first friendships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EVERY DAY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Media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a:t>
            </a:r>
            <a:pPr indent="0" marL="0">
              <a:buNone/>
            </a:pPr>
            <a:r>
              <a:rPr lang="en-US" sz="1600" b="1" dirty="0">
                <a:solidFill>
                  <a:schemeClr val="accent1"/>
                </a:solidFill>
                <a:latin typeface="+mj-lt" pitchFamily="34" charset="0"/>
                <a:ea typeface="+mj-lt" pitchFamily="34" charset="-122"/>
                <a:cs typeface="+mj-lt" pitchFamily="34" charset="-120"/>
              </a:rPr>
              <a:t> hours/day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front of the TV, a 2005 estimate</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DATA FROM THE 2000S AND 2010S, UNITED STATES AND SWEDEN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a day, 180 days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at school, in the United States, in 2004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Swedish fathers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took paternity leave, in 2014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isn't the line between primary and secondary socialization so sharp?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school teaches values alongside skills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primary socialization concerns only adults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they are synonyms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recaplica.com/en/civics/socialization/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OpenStax · Encyclopedia of Sociology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Socialization: Definition, Types and Examples — Recap</dc:title>
  <dc:subject>PptxGenJS Presentation</dc:subject>
  <dc:creator>Recaplica</dc:creator>
  <cp:lastModifiedBy>Recaplica</cp:lastModifiedBy>
  <cp:revision>1</cp:revision>
  <dcterms:created xsi:type="dcterms:W3CDTF">2026-10-11T04:25:37Z</dcterms:created>
  <dcterms:modified xsi:type="dcterms:W3CDTF">2026-10-11T04:25:37Z</dcterms:modified>
</cp:coreProperties>
</file>