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conclave is the closed-door meeting in which cardinals choose a new pope. The rules are set out in Universi Dominici Gregis, the constitution John Paul II issued in 1996 and Benedict XVI amended in 2007 and 2013.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least two-thirds of the votes of the cardinals present and voting. In the conclave of May 2025, 133 electors entered the Sistine Chapel, so 89 votes were needed.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a pope dies, the camerlengo certifies the death and seals the study and bedroom. A resignation must be free and properly expressed, needs nobody's acceptance, and leaves the conclave rules unchanged. Next the cardinals meet in the general congregations, which cardinals over 80 may also attend. They wait 15 full days for those still travelling; the College may start earlier if every elector is present, but after 20 days voting must begin. In 2025 Pope Francis died on 21 April and the conclave opened on 7 May.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rules reserve the right to vote to cardinals but contain nothing that limits the choice to them. They even cover the case of a man elected who is not a bishop, ordained bishop straight after accepting, and of one who lives outside the Vatican.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Only cardinals who had not turned 80 before the day the see fell vacant may vote. The rules set a maximum of 120 electors, yet 135 were entitled in 2025: according to Vatican News it was the first conclave above that cap. The College had 252 cardinals in all, 117 of them non-electors.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four ballots a day. After three days without a result, voting stops for up to one day of prayer, then resumes in series of seven ballots separated by further pauses. Under the 1996 text, at that stage the electors could decide to proceed by absolute majority. In 2007 Benedict XVI restored two-thirds, and the 2013 rules provide for a runoff between the top two names, still at two-thirds, after the 33rd or 34th ballot. The two candidates do not vote.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ballots are burned in a cast-iron stove used since the 1939 conclave; a second stove, added in 2005, colours the smoke. After the election the dean, or the most senior cardinal present, asks the man chosen whether he accepts and by what name he wishes to be called. On 8 May 2025 white smoke rose at 6:07 pm, at the fourth ballot; the cardinal protodeacon Dominique Mamberti then announced from the balcony the election of Robert Francis Prevost, Leo XIV.</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at least two-thirds, runoff included; an absolute majority was only possible under the 1996 text, and that option was scrapped in 2007. A second question for the class: can an 81-year-old cardinal vote in a conclave? No, but he can take part in the general congregations that prepare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rules quoted here come from the constitution Universi Dominici Gregis, the Code of Canon Law and the Holy See's official bulletins, cross-checked against Vatican News, Treccani and ANSA.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CIVICS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papal conclave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How cardinals elect a pope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TO BEGIN</a:t>
            </a:r>
            <a:endParaRPr lang="en-US" sz="1300" dirty="0"/>
          </a:p>
        </p:txBody>
      </p:sp>
      <p:sp>
        <p:nvSpPr>
          <p:cNvPr id="3" name="Shape 1"/>
          <p:cNvSpPr/>
          <p:nvPr/>
        </p:nvSpPr>
        <p:spPr>
          <a:xfrm>
            <a:off x="3532073" y="2106016"/>
            <a:ext cx="1599844"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many votes does it take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to become pope?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JOURNEY</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see stands empty</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Who enters the Sistine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Ballots and two-thirds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From smoke to balcony</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VACANCY TO VOTE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23444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Camerlengo</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certifies and seals</a:t>
            </a:r>
            <a:endParaRPr lang="en-US" sz="1600" dirty="0"/>
          </a:p>
        </p:txBody>
      </p:sp>
      <p:sp>
        <p:nvSpPr>
          <p:cNvPr id="5" name="Shape 3"/>
          <p:cNvSpPr/>
          <p:nvPr/>
        </p:nvSpPr>
        <p:spPr>
          <a:xfrm>
            <a:off x="521208"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Sede vacante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death or resignation</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Congregations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all cardinals</a:t>
            </a:r>
            <a:endParaRPr lang="en-US" sz="1400" dirty="0"/>
          </a:p>
        </p:txBody>
      </p:sp>
      <p:sp>
        <p:nvSpPr>
          <p:cNvPr id="9" name="Shape 7"/>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Conclave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within 20 days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VOTING AND BEING ELECTED</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Who votes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WHO</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cardinals only</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AGE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under 80</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Who can be elected</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WHO</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non-cardinal too</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IF NOT A BISHOP</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ordained at once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rules limit the vote, not the choice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ELECTORS COME WITH LIMITS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years</a:t>
            </a:r>
            <a:pPr indent="0" marL="0">
              <a:lnSpc>
                <a:spcPct val="120000"/>
              </a:lnSpc>
              <a:buNone/>
            </a:pPr>
            <a:r>
              <a:rPr lang="en-US" sz="1500" dirty="0">
                <a:solidFill>
                  <a:schemeClr val="tx2"/>
                </a:solidFill>
                <a:latin typeface="+mn-lt" pitchFamily="34" charset="0"/>
                <a:ea typeface="+mn-lt" pitchFamily="34" charset="-122"/>
                <a:cs typeface="+mn-lt" pitchFamily="34" charset="-120"/>
              </a:rPr>
              <a:t>: anyone who reached it before the vacancy does not vote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120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electors at most</a:t>
            </a:r>
            <a:pPr indent="0" marL="0">
              <a:lnSpc>
                <a:spcPct val="120000"/>
              </a:lnSpc>
              <a:buNone/>
            </a:pPr>
            <a:r>
              <a:rPr lang="en-US" sz="1500" dirty="0">
                <a:solidFill>
                  <a:schemeClr val="tx2"/>
                </a:solidFill>
                <a:latin typeface="+mn-lt" pitchFamily="34" charset="0"/>
                <a:ea typeface="+mn-lt" pitchFamily="34" charset="-122"/>
                <a:cs typeface="+mn-lt" pitchFamily="34" charset="-120"/>
              </a:rPr>
              <a:t>: cap introduced by Paul VI in 1975</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133</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electors in 2025</a:t>
            </a:r>
            <a:pPr indent="0" marL="0">
              <a:lnSpc>
                <a:spcPct val="120000"/>
              </a:lnSpc>
              <a:buNone/>
            </a:pPr>
            <a:r>
              <a:rPr lang="en-US" sz="1500" dirty="0">
                <a:solidFill>
                  <a:schemeClr val="tx2"/>
                </a:solidFill>
                <a:latin typeface="+mn-lt" pitchFamily="34" charset="0"/>
                <a:ea typeface="+mn-lt" pitchFamily="34" charset="-122"/>
                <a:cs typeface="+mn-lt" pitchFamily="34" charset="-120"/>
              </a:rPr>
              <a:t>: out of 135 entitled, two absent for health reasons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IF NOBODY REACHES THE QUORUM</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The 1996 rule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AFTER DEADLOCK</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absolute majority</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CHOICE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up to the electors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Since 2007 and 2013</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RUNOFF</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between the top two</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THRESHOLD</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always two-thirds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No shortcut below two-thirds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White smoke reveals the new pope's name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smoke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only says that the election has happened</a:t>
            </a:r>
            <a:pPr indent="0" marL="0">
              <a:lnSpc>
                <a:spcPct val="125000"/>
              </a:lnSpc>
              <a:buNone/>
            </a:pPr>
            <a:r>
              <a:rPr lang="en-US" sz="1750" dirty="0">
                <a:solidFill>
                  <a:srgbClr val="D8D6CF"/>
                </a:solidFill>
                <a:latin typeface="+mn-lt" pitchFamily="34" charset="0"/>
                <a:ea typeface="+mn-lt" pitchFamily="34" charset="-122"/>
                <a:cs typeface="+mn-lt" pitchFamily="34" charset="-120"/>
              </a:rPr>
              <a:t>. The name comes after the acceptance, the vesting and the cardinals' homage, with the protodeacon's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Habemus Papam</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YOUR TURN</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In the runoff between the two leading names, what majority is needed?</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An absolute majority, half plus one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At least two-thirds of those present and voting</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A simple majority</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REVIEW THE CONCLAVE</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flashcards and mind map on Recaplica </a:t>
            </a:r>
            <a:pPr indent="0" marL="0">
              <a:buNone/>
            </a:pPr>
            <a:r>
              <a:rPr lang="en-US" sz="1700" b="1" dirty="0">
                <a:solidFill>
                  <a:schemeClr val="bg1"/>
                </a:solidFill>
                <a:latin typeface="+mn-lt" pitchFamily="34" charset="0"/>
                <a:ea typeface="+mn-lt" pitchFamily="34" charset="-122"/>
                <a:cs typeface="+mn-lt" pitchFamily="34" charset="-120"/>
              </a:rPr>
              <a:t>recaplica.com/en/civics/papal-conclave-how-a-pope-is-elected/</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Holy See · Holy See Press Office · Vatican News · Treccani · ANSA · John Thavis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Papal Conclave: How a Pope Is Elected, from Sede Vacante to Habemus Papam — Recap</dc:title>
  <dc:subject>PptxGenJS Presentation</dc:subject>
  <dc:creator>Recaplica</dc:creator>
  <cp:lastModifiedBy>Recaplica</cp:lastModifiedBy>
  <cp:revision>1</cp:revision>
  <dcterms:created xsi:type="dcterms:W3CDTF">2026-09-20T19:29:31Z</dcterms:created>
  <dcterms:modified xsi:type="dcterms:W3CDTF">2026-09-20T19:29:31Z</dcterms:modified>
</cp:coreProperties>
</file>