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Ministry of Foreign Affairs and International Cooperation runs Italy's foreign policy and its diplomatic-consular network worldwide.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Foreign policy decisions run through MAECI, a ministry reorganized several times, last updated by the decree of 4 December 2025, in force since 1 January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name goes back to the Statuto Albertino of 1848; the current name MAECI comes from Law no. 125 of 11 August 2014, which also established AICS; Presidential Decree 160 of 2025 amended Presidential Decree 95 of 2010, bringing the Directorates General to 9 as of 1 January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of 1 January 2026, MAECI's central administration counts 9 Directorates General, 21 units and 97 offices, according to the ministry's Statistical Yearbook.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Law 125 of 2014 separated the political direction of cooperation, which stays with MAECI through the Deputy Minister in charge, from the operational management of projects, handed since January 2016 to AICS.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MAECI Statistical Yearbook 2026, in 2025 the network counted 313 posts in total: 130 embassies, 85 career consular offices, 9 permanent missions, 1 special diplomatic delegation and 88 Italian Cultural Institutes.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of 31 December 2025, MAECI listed 332 active honorary consular offices, a category distinct from the 85 career consular offices.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9, three more than the 8 of 2010. Second question for the class: which agency has run development cooperation in the field since January 2016?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figure and legal reference in this Recap comes from the official sources listed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MAECI, Italy's foreign policy ministry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it has worked since 1 January 2026</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TO START</a:t>
            </a:r>
            <a:endParaRPr lang="en-US" sz="1300" dirty="0"/>
          </a:p>
        </p:txBody>
      </p:sp>
      <p:sp>
        <p:nvSpPr>
          <p:cNvPr id="3" name="Shape 1"/>
          <p:cNvSpPr/>
          <p:nvPr/>
        </p:nvSpPr>
        <p:spPr>
          <a:xfrm>
            <a:off x="503936" y="2106016"/>
            <a:ext cx="360034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decides which</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countries Italy talks to?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THIS RECAP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name and its reforms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runs the ministry</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Development cooperation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Embassies and consulates abroad</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MINISTRY'S MILESTONES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2025</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Decree 160, 9 Directorates General</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1848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ministry is born</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2014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Law 125, MAECI is born</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2026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New organizational chart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MINISTRY IN FIGURES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Directorates General</a:t>
            </a:r>
            <a:pPr indent="0" marL="0">
              <a:lnSpc>
                <a:spcPct val="120000"/>
              </a:lnSpc>
              <a:buNone/>
            </a:pPr>
            <a:r>
              <a:rPr lang="en-US" sz="1500" dirty="0">
                <a:solidFill>
                  <a:schemeClr val="tx2"/>
                </a:solidFill>
                <a:latin typeface="+mn-lt" pitchFamily="34" charset="0"/>
                <a:ea typeface="+mn-lt" pitchFamily="34" charset="-122"/>
                <a:cs typeface="+mn-lt" pitchFamily="34" charset="-120"/>
              </a:rPr>
              <a:t>: since 1 January 2026</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units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the central administration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4,853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career staff</a:t>
            </a:r>
            <a:pPr indent="0" marL="0">
              <a:lnSpc>
                <a:spcPct val="120000"/>
              </a:lnSpc>
              <a:buNone/>
            </a:pPr>
            <a:r>
              <a:rPr lang="en-US" sz="1500" dirty="0">
                <a:solidFill>
                  <a:schemeClr val="tx2"/>
                </a:solidFill>
                <a:latin typeface="+mn-lt" pitchFamily="34" charset="0"/>
                <a:ea typeface="+mn-lt" pitchFamily="34" charset="-122"/>
                <a:cs typeface="+mn-lt" pitchFamily="34" charset="-120"/>
              </a:rPr>
              <a:t>: up 22% on the previous year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POLICY AND OPERATIONS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MAECI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ROLE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sets cooperation policy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NATURE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central state administration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AICS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ROLE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runs projects in the field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NATURE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agency with its own budget, since 2016</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MAECI sets the direction; AICS carries it out, under MAECI's oversight.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NETWORK ABROAD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313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Italian posts abroad</a:t>
            </a:r>
            <a:pPr indent="0" marL="0">
              <a:lnSpc>
                <a:spcPct val="120000"/>
              </a:lnSpc>
              <a:buNone/>
            </a:pPr>
            <a:r>
              <a:rPr lang="en-US" sz="1500" dirty="0">
                <a:solidFill>
                  <a:schemeClr val="tx2"/>
                </a:solidFill>
                <a:latin typeface="+mn-lt" pitchFamily="34" charset="0"/>
                <a:ea typeface="+mn-lt" pitchFamily="34" charset="-122"/>
                <a:cs typeface="+mn-lt" pitchFamily="34" charset="-120"/>
              </a:rPr>
              <a:t>: in 2025</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embassies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2025</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Cultural Institutes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2025</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CONSUL WITH NO SALARY</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332 honorary consulates draw no salary from the state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They only receive reimbursements for postal, telegraph and telephone expenses, while the 85 career offices are staffed by career officials.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How many Directorates General does MAECI have as of 2026?</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8</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9</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12</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FULL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story on Recaplica </a:t>
            </a:r>
            <a:pPr indent="0" marL="0">
              <a:buNone/>
            </a:pPr>
            <a:r>
              <a:rPr lang="en-US" sz="1700" b="1" dirty="0">
                <a:solidFill>
                  <a:schemeClr val="bg1"/>
                </a:solidFill>
                <a:latin typeface="+mn-lt" pitchFamily="34" charset="0"/>
                <a:ea typeface="+mn-lt" pitchFamily="34" charset="-122"/>
                <a:cs typeface="+mn-lt" pitchFamily="34" charset="-120"/>
              </a:rPr>
              <a:t>recaplica.com/en/civics/italian-ministry-of-foreign-affairs/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Official Gazette · Normattiva · MAECI · AICS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Italian Ministry of Foreign Affairs: how MAECI is organized — Recap</dc:title>
  <dc:subject>PptxGenJS Presentation</dc:subject>
  <dc:creator>Recaplica</dc:creator>
  <cp:lastModifiedBy>Recaplica</cp:lastModifiedBy>
  <cp:revision>1</cp:revision>
  <dcterms:created xsi:type="dcterms:W3CDTF">2026-09-20T19:29:30Z</dcterms:created>
  <dcterms:modified xsi:type="dcterms:W3CDTF">2026-09-20T19:29:30Z</dcterms:modified>
</cp:coreProperties>
</file>