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Italian legal system splits into the ordinary judiciary and special jurisdictions, is organized into levels of judgment, and rests on a set of constitutional guarantees for the independence of judges. Today we'll look at how it's organized, starting from the Constitution.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Court of Cassation's own website, its task is to ensure the law is correctly observed and uniformly interpreted, not to re-examine the facts of the case: it is a court of legitimacy, not of merit. That distinction opens the whole discussion of levels of judgment.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Article 102 bars the creation of new extraordinary or special courts; Article 103 lists the exceptions the Constitution itself provides: administrative justice (Council of State and TAR regional tribunals), the Court of Auditors' jurisdiction over public accounts, and military courts.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Article 103 assigns the Council of State and the other administrative justice bodies jurisdiction over disputes with public administration, the Court of Auditors jurisdiction over public accounts matters, and military courts jurisdiction over military offenses, with different rules in peacetime and wartime.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Italian Ministry of Justice's glossary describes three levels: a first-instance trial, an appeal (or second instance), and a legitimacy ruling before the Court of Cassation, which closes the process.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the Cassation rules only on errors of law, procedural defects, or flawed reasoning, and it sets principles that bind the court the case is sent back to. The facts remain those established in the courts of merit, the first instance and the appeal.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Judging magistrates decide cases; prosecuting magistrates, organized in public prosecutor's offices, represent the accusation in a criminal trial and are required by Article 112 to bring criminal charges. Under Article 107, magistrates are distinguished from one another only by function, not by any kind of rank.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justice of the peace begins operating on May 1, 1995, replacing the conciliating judge, with much broader civil jurisdiction; from January 1, 2002, the role also handles minor criminal offenses that don't require complex investigation. It is a lay, non-career magistracy: the term lasts four years and can be renewed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Article 104 establishes that the judiciary is an autonomous branch, independent of every other branch of the state. Article 107 says magistrates hold security of tenure. Article 111 sets out the fair trial: an adversarial process between the parties, a third-party and impartial judge, and a trial of reasonable length.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Superior Council of the Judiciary, established by Article 104, is chaired by the President of the Republic. Its ex officio members are the first president and the prosecutor-general of the Cassation. The other members are elected: two-thirds by ordinary magistrates, one-third by Parliament in joint session from among law professors and lawyers with fifteen years of practice. They serve four-year terms and cannot be immediately re-elected.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Article 112 of the Constitution, public prosecutors must bring criminal charges once the elements of a crime emerge: it is a constitutional duty.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first instance and the appeal are courts of merit, which establish the facts; the Cassation is a court of legitimacy and checks only whether the law was applied correctly. If there's time, a second question from the Recap's quiz: what does Article 112 require of public prosecutors? (Bringing criminal charges whenever the elements of a crime emerge.)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has a 5-question quiz and 8 flashcards, with all the full sources listed at the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Italian Legal System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Who judges, how it's structured, what guarantees 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TO START WITH</a:t>
            </a:r>
            <a:endParaRPr lang="en-US" sz="1300" dirty="0"/>
          </a:p>
        </p:txBody>
      </p:sp>
      <p:sp>
        <p:nvSpPr>
          <p:cNvPr id="3" name="Shape 1"/>
          <p:cNvSpPr/>
          <p:nvPr/>
        </p:nvSpPr>
        <p:spPr>
          <a:xfrm>
            <a:off x="5027981" y="2106016"/>
            <a:ext cx="280070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doesn't the Cassation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retry a case?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courts, one Constitution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three levels of judgment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judges, who prosecutes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Independence and self-governance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Two courts, one Constitution</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Ordinary and special, by design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ORDINARY OR SPECIAL?</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Ordinary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JUDGES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Ordinary magistrates (Art. 102)</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CASES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vast majority of matters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Special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JUDGES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Council of State, Court of Auditors, military courts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CASES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Public administration, public accounts, military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Article 103 sets the only exceptions the Constitution allows.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SPECIAL JURISDICTIONS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650" b="1" dirty="0">
                <a:solidFill>
                  <a:schemeClr val="tx1"/>
                </a:solidFill>
                <a:latin typeface="+mj-lt" pitchFamily="34" charset="0"/>
                <a:ea typeface="+mj-lt" pitchFamily="34" charset="-122"/>
                <a:cs typeface="+mj-lt" pitchFamily="34" charset="-120"/>
              </a:rPr>
              <a:t>Council of State, TAR</a:t>
            </a:r>
            <a:endParaRPr lang="en-US" sz="16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Administrative justice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Disputes with public administration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Court of Auditors</a:t>
            </a:r>
            <a:endParaRPr lang="en-US" sz="20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Accounts jurisdiction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Public accounts matters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Military courts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Military jurisdiction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Military offenses committed by armed forces members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The three levels of judgment</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trial court to the Cassation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CASE'S JOURNEY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835762"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First instance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Court of merit</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Appeal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Second instance, court of merit</a:t>
            </a:r>
            <a:endParaRPr lang="en-US" sz="1400" dirty="0"/>
          </a:p>
        </p:txBody>
      </p:sp>
      <p:sp>
        <p:nvSpPr>
          <p:cNvPr id="8" name="Shape 6"/>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Cassation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Court of legitimacy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2147367" y="2106016"/>
            <a:ext cx="352602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a factual error be fixed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at the Cassation?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Who judges, who prosecutes</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functions, one entrance exam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FUNCTIONS, NOT TWO RANKS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Judging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THEY ARE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judges, who decide the case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GUARANTEE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Security of tenure (Art. 107)</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Prosecuting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THEY ARE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Public prosecutors, at every court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DUTY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Bring criminal charges (Art. 112)</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Article 107 is explicit: magistrates are distinguished only by function.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JUSTICE OF THE PEACE, TWO DATES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start</a:t>
            </a:r>
            <a:pPr indent="0" marL="0">
              <a:lnSpc>
                <a:spcPct val="120000"/>
              </a:lnSpc>
              <a:buNone/>
            </a:pPr>
            <a:r>
              <a:rPr lang="en-US" sz="1500" dirty="0">
                <a:solidFill>
                  <a:schemeClr val="tx2"/>
                </a:solidFill>
                <a:latin typeface="+mn-lt" pitchFamily="34" charset="0"/>
                <a:ea typeface="+mn-lt" pitchFamily="34" charset="-122"/>
                <a:cs typeface="+mn-lt" pitchFamily="34" charset="-120"/>
              </a:rPr>
              <a:t>: replaces the conciliating judge, whose office is abolished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criminal cases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this year, also rules on minor offenses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300" b="1" dirty="0">
                <a:solidFill>
                  <a:schemeClr val="tx1"/>
                </a:solidFill>
                <a:latin typeface="+mj-lt" pitchFamily="34" charset="0"/>
                <a:ea typeface="+mj-lt" pitchFamily="34" charset="-122"/>
                <a:cs typeface="+mj-lt" pitchFamily="34" charset="-120"/>
              </a:rPr>
              <a:t>Independence and self-governance</a:t>
            </a:r>
            <a:endParaRPr lang="en-US" sz="2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judiciary's constitutional guarantees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CONSTITUTION'S GUARANTEES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article</a:t>
            </a:r>
            <a:pPr indent="0" marL="0">
              <a:lnSpc>
                <a:spcPct val="120000"/>
              </a:lnSpc>
              <a:buNone/>
            </a:pPr>
            <a:r>
              <a:rPr lang="en-US" sz="1500" dirty="0">
                <a:solidFill>
                  <a:schemeClr val="tx2"/>
                </a:solidFill>
                <a:latin typeface="+mn-lt" pitchFamily="34" charset="0"/>
                <a:ea typeface="+mn-lt" pitchFamily="34" charset="-122"/>
                <a:cs typeface="+mn-lt" pitchFamily="34" charset="-120"/>
              </a:rPr>
              <a:t>: judicial independence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article</a:t>
            </a:r>
            <a:pPr indent="0" marL="0">
              <a:lnSpc>
                <a:spcPct val="120000"/>
              </a:lnSpc>
              <a:buNone/>
            </a:pPr>
            <a:r>
              <a:rPr lang="en-US" sz="1500" dirty="0">
                <a:solidFill>
                  <a:schemeClr val="tx2"/>
                </a:solidFill>
                <a:latin typeface="+mn-lt" pitchFamily="34" charset="0"/>
                <a:ea typeface="+mn-lt" pitchFamily="34" charset="-122"/>
                <a:cs typeface="+mn-lt" pitchFamily="34" charset="-120"/>
              </a:rPr>
              <a:t>: magistrates' security of tenure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article</a:t>
            </a:r>
            <a:pPr indent="0" marL="0">
              <a:lnSpc>
                <a:spcPct val="120000"/>
              </a:lnSpc>
              <a:buNone/>
            </a:pPr>
            <a:r>
              <a:rPr lang="en-US" sz="1500" dirty="0">
                <a:solidFill>
                  <a:schemeClr val="tx2"/>
                </a:solidFill>
                <a:latin typeface="+mn-lt" pitchFamily="34" charset="0"/>
                <a:ea typeface="+mn-lt" pitchFamily="34" charset="-122"/>
                <a:cs typeface="+mn-lt" pitchFamily="34" charset="-120"/>
              </a:rPr>
              <a:t>: fair trial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SITS ON THE CSM</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Head of State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Chairs the Council</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Article 104 of the Constitution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Cassation leadership</a:t>
            </a:r>
            <a:endParaRPr lang="en-US" sz="16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Ex officio members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Sit on the CSM by virtue of their office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Elected members</a:t>
            </a:r>
            <a:endParaRPr lang="en-US" sz="19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Two-thirds magistrates, one-third Parliament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Serve four-year terms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COMMON MISCONCEPTION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Public prosecutors must act once the elements of a crime emerge.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Article 112 of the Constitution requires it: they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required to bring criminal charges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difference between a court of merit and the Cassation?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court of merit weighs the facts, the Cassation checks only whether the law was applied correctly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They're the same role with different names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Cassation hears only civil cases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recaplica.com/en/civics/italian-legal-system/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Constitution of the Italian Republic · Italian Ministry of Justice · Court of Cassation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Italian Legal System: How Courts and Judges Are Organized — Recap</dc:title>
  <dc:subject>PptxGenJS Presentation</dc:subject>
  <dc:creator>Recaplica</dc:creator>
  <cp:lastModifiedBy>Recaplica</cp:lastModifiedBy>
  <cp:revision>1</cp:revision>
  <dcterms:created xsi:type="dcterms:W3CDTF">2026-09-25T12:17:40Z</dcterms:created>
  <dcterms:modified xsi:type="dcterms:W3CDTF">2026-09-25T12:17:40Z</dcterms:modified>
</cp:coreProperties>
</file>