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Italian legal system splits into the ordinary judiciary and special jurisdictions, is organized into levels of judgment, and rests on a set of constitutional guarantees for the independence of judges. Today we'll look at how it's organized, starting from the Constitution.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Court of Cassation's own website, its task is to ensure the law is correctly observed and uniformly interpreted, not to re-examine the facts of the case: it is a court of legitimacy, not of merit. That distinction opens the whole discussion of levels of judgment.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Article 103 assigns the Council of State and the other administrative justice bodies jurisdiction over disputes with public administration, the Court of Auditors jurisdiction over public accounts matters, and military courts jurisdiction over military offenses, with different rules in peacetime and wartime.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Judging magistrates decide cases; prosecuting magistrates, organized in public prosecutor's offices, represent the accusation in a criminal trial and are required by Article 112 to bring criminal charges. Under Article 107, magistrates are distinguished from one another only by function, not by any kind of rank.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justice of the peace begins operating on May 1, 1995, replacing the conciliating judge, with much broader civil jurisdiction; from January 1, 2002, the role also handles minor criminal offenses that don't require complex investigation. It is a lay, non-career magistracy: the term lasts four years and can be renewed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Superior Council of the Judiciary, established by Article 104, is chaired by the President of the Republic. Its ex officio members are the first president and the prosecutor-general of the Cassation. The other members are elected: two-thirds by ordinary magistrates, one-third by Parliament in joint session from among law professors and lawyers with fifteen years of practice. They serve four-year terms and cannot be immediately re-elected.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Article 112 of the Constitution, public prosecutors must bring criminal charges once the elements of a crime emerge: it is a constitutional duty.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first instance and the appeal are courts of merit, which establish the facts; the Cassation is a court of legitimacy and checks only whether the law was applied correctly. If there's time, a second question from the Recap's quiz: what does Article 112 require of public prosecutors? (Bringing criminal charges whenever the elements of a crime emerge.)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has a 5-question quiz and 8 flashcards, with all the full sources listed at the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Italian Legal System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Who judges, how it's structured, what guarantees 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 TO START WITH</a:t>
            </a:r>
            <a:endParaRPr lang="en-US" sz="1300" dirty="0"/>
          </a:p>
        </p:txBody>
      </p:sp>
      <p:sp>
        <p:nvSpPr>
          <p:cNvPr id="3" name="Shape 1"/>
          <p:cNvSpPr/>
          <p:nvPr/>
        </p:nvSpPr>
        <p:spPr>
          <a:xfrm>
            <a:off x="5027981" y="2106016"/>
            <a:ext cx="280070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doesn't the Cassation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retry a case?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courts, one Constitution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three levels of judgment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judges, who prosecutes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Independence and self-governance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SPECIAL JURISDICTIONS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650" b="1" dirty="0">
                <a:solidFill>
                  <a:schemeClr val="tx1"/>
                </a:solidFill>
                <a:latin typeface="+mj-lt" pitchFamily="34" charset="0"/>
                <a:ea typeface="+mj-lt" pitchFamily="34" charset="-122"/>
                <a:cs typeface="+mj-lt" pitchFamily="34" charset="-120"/>
              </a:rPr>
              <a:t>Council of State, TAR</a:t>
            </a:r>
            <a:endParaRPr lang="en-US" sz="16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Administrative justice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Disputes with public administration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Court of Auditors</a:t>
            </a:r>
            <a:endParaRPr lang="en-US" sz="20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Accounts jurisdiction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Public accounts matters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Military courts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Military jurisdiction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Military offenses committed by armed forces members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FUNCTIONS, NOT TWO RANKS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Judging</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THEY ARE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judges, who decide the case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GUARANTEE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Security of tenure (Art. 107)</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Prosecuting</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THEY ARE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Public prosecutors, at every court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DUTY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Bring criminal charges (Art. 112)</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Article 107 is explicit: magistrates are distinguished only by function.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JUSTICE OF THE PEACE, TWO DATES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start</a:t>
            </a:r>
            <a:pPr indent="0" marL="0">
              <a:lnSpc>
                <a:spcPct val="120000"/>
              </a:lnSpc>
              <a:buNone/>
            </a:pPr>
            <a:r>
              <a:rPr lang="en-US" sz="1500" dirty="0">
                <a:solidFill>
                  <a:schemeClr val="tx2"/>
                </a:solidFill>
                <a:latin typeface="+mn-lt" pitchFamily="34" charset="0"/>
                <a:ea typeface="+mn-lt" pitchFamily="34" charset="-122"/>
                <a:cs typeface="+mn-lt" pitchFamily="34" charset="-120"/>
              </a:rPr>
              <a:t>: replaces the conciliating judge, whose office is abolished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criminal cases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this year, also rules on minor offenses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SITS ON THE CSM</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Head of State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Chairs the Council</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Article 104 of the Constitution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Cassation leadership</a:t>
            </a:r>
            <a:endParaRPr lang="en-US" sz="16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Ex officio members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Sit on the CSM by virtue of their office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Elected members</a:t>
            </a:r>
            <a:endParaRPr lang="en-US" sz="19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Two-thirds magistrates, one-third Parliament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Serve four-year terms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COMMON MISCONCEPTION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Public prosecutors must act once the elements of a crime emerge.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Article 112 of the Constitution requires it: they 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required to bring criminal charges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difference between a court of merit and the Cassation?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court of merit weighs the facts, the Cassation checks only whether the law was applied correctly</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They're the same role with different names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Cassation hears only civil cases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recaplica.com/en/civics/italian-legal-system/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Constitution of the Italian Republic · Italian Ministry of Justice · Court of Cassation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Italian Legal System: How Courts and Judges Are Organized — Recap</dc:title>
  <dc:subject>PptxGenJS Presentation</dc:subject>
  <dc:creator>Recaplica</dc:creator>
  <cp:lastModifiedBy>Recaplica</cp:lastModifiedBy>
  <cp:revision>1</cp:revision>
  <dcterms:created xsi:type="dcterms:W3CDTF">2026-09-25T12:17:40Z</dcterms:created>
  <dcterms:modified xsi:type="dcterms:W3CDTF">2026-09-25T12:17:40Z</dcterms:modified>
</cp:coreProperties>
</file>