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Intellectual property is the legal category that protects creations of the mind, works, inventions, trademarks, designs, even when they have no physical form. Today we look at what it covers, how it splits into two families, and how long its protections last.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Property law protects physical things. Intellectual property applies the same legal idea to things with no physical form, as WIPO defines it, creations of the mind: inventions, literary and artistic works, designs, and the signs used in commerce.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Copyright protects creative works and begins automatically when a work is created, with no formality, as WIPO and SIAE both confirm. Industrial property, by contrast, only exists once an application has been filed with a competent office, in Italy the Ministry of Enterprises and Made in Italy (MIMIT).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SIAE's rules, an author's economic rights last for the author's lifetime plus 70 years after death; once that period ends, the work enters the public domain. Moral rights, by contrast, are unassignable and have no time limit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three durations for industrial property under Italian law, with the figures set out by MIMIT: a patent lasts 20 years from filing and then expires; a trademark lasts 10 years from filing, renewable indefinitely in 10-year periods; a design or model lasts 5 years, renewable up to a maximum of 25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WIPO and SIAE confirm it: copyright begins automatically when a work is created. Where registration exists, it is a voluntary way of building evidence; the right is already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International protection began in the nineteenth century with two separate treaties: the 1883 Paris Convention for industrial property and the 1886 Berne Convention for copyright. Today the WTO's TRIPS Agreement sets the minimum standards every member state must guarantee: 20 years for patents, at least the author's lifetime plus 50 years for copyright. States can protect more, never less.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20 years from the filing date, with no possibility of renewal, the same minimum set by the TRIPS Agreement. A second question for the class: why does Italian copyright, at 70 years after the author's death, go further than the 50-year international minimum set by the same agreement?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looks in more detail at Italy's Industrial Property Code, the difference between copyright and the civil-law idea of author's rights, and the most common myths about intellectual property.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Intellectual Property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and how it splits between copyright and industrial property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STARTING POINT</a:t>
            </a:r>
            <a:endParaRPr lang="en-US" sz="1300" dirty="0"/>
          </a:p>
        </p:txBody>
      </p:sp>
      <p:sp>
        <p:nvSpPr>
          <p:cNvPr id="3" name="Shape 1"/>
          <p:cNvSpPr/>
          <p:nvPr/>
        </p:nvSpPr>
        <p:spPr>
          <a:xfrm>
            <a:off x="1691945" y="2106016"/>
            <a:ext cx="187756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a song be property, like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 house?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families, one idea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Copyright starts on its own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Patents and trademarks need a filing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long each protection lasts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EACH PROTECTION BEGINS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Copyright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moment the work exists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COVERS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Books, music, film, software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Industrial property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With a filed application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COVERS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Patents, trademarks, designs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One begins by creation, the other by filing</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COPYRIGHT, UNDER ITALIAN LAW</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Instant</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protection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no registration required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after death</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long economic rights last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 limit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moral rights</a:t>
            </a:r>
            <a:pPr indent="0" marL="0">
              <a:lnSpc>
                <a:spcPct val="120000"/>
              </a:lnSpc>
              <a:buNone/>
            </a:pPr>
            <a:r>
              <a:rPr lang="en-US" sz="1500" dirty="0">
                <a:solidFill>
                  <a:schemeClr val="tx2"/>
                </a:solidFill>
                <a:latin typeface="+mn-lt" pitchFamily="34" charset="0"/>
                <a:ea typeface="+mn-lt" pitchFamily="34" charset="-122"/>
                <a:cs typeface="+mn-lt" pitchFamily="34" charset="-120"/>
              </a:rPr>
              <a:t>: stay with the author forever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PATENT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Inventions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a:t>
            </a:r>
            <a:pPr indent="0" marL="0">
              <a:buNone/>
            </a:pPr>
            <a:r>
              <a:rPr lang="en-US" sz="1600" b="1" dirty="0">
                <a:solidFill>
                  <a:schemeClr val="bg1"/>
                </a:solidFill>
                <a:latin typeface="+mj-lt" pitchFamily="34" charset="0"/>
                <a:ea typeface="+mj-lt" pitchFamily="34" charset="-122"/>
                <a:cs typeface="+mj-lt" pitchFamily="34" charset="-120"/>
              </a:rPr>
              <a:t> years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From filing, no renewal</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TRADEMARK</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250" b="1" dirty="0">
                <a:solidFill>
                  <a:schemeClr val="bg1"/>
                </a:solidFill>
                <a:latin typeface="+mj-lt" pitchFamily="34" charset="0"/>
                <a:ea typeface="+mj-lt" pitchFamily="34" charset="-122"/>
                <a:cs typeface="+mj-lt" pitchFamily="34" charset="-120"/>
              </a:rPr>
              <a:t>Distinctive signs</a:t>
            </a:r>
            <a:endParaRPr lang="en-US" sz="22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a:t>
            </a:r>
            <a:pPr indent="0" marL="0">
              <a:buNone/>
            </a:pPr>
            <a:r>
              <a:rPr lang="en-US" sz="1600" b="1" dirty="0">
                <a:solidFill>
                  <a:schemeClr val="bg1"/>
                </a:solidFill>
                <a:latin typeface="+mj-lt" pitchFamily="34" charset="0"/>
                <a:ea typeface="+mj-lt" pitchFamily="34" charset="-122"/>
                <a:cs typeface="+mj-lt" pitchFamily="34" charset="-120"/>
              </a:rPr>
              <a:t> years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Renewable with no limit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DESIGN OR MODEL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Shape of objects</a:t>
            </a:r>
            <a:endParaRPr lang="en-US" sz="22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5</a:t>
            </a:r>
            <a:pPr indent="0" marL="0">
              <a:buNone/>
            </a:pPr>
            <a:r>
              <a:rPr lang="en-US" sz="1600" b="1" dirty="0">
                <a:solidFill>
                  <a:schemeClr val="accent1"/>
                </a:solidFill>
                <a:latin typeface="+mj-lt" pitchFamily="34" charset="0"/>
                <a:ea typeface="+mj-lt" pitchFamily="34" charset="-122"/>
                <a:cs typeface="+mj-lt" pitchFamily="34" charset="-120"/>
              </a:rPr>
              <a:t> years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Renewable up to a 25-year cap</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Copyright only kicks in once you register your work somewhere.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actually exists the moment the work is created,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with no paperwork at all</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INTERNATIONAL PICTURE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1883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Paris Convention, industrial property</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1886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Berne Convention, copyright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TRIPS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Minimum standards, WTO-wide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long does a patent for an invention last in Italy?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10 years, renewable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20 years, not renewable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Forever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KEEP READING</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recaplica.com/en/civics/intellectual-property/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WIPO · WTO · SIAE · MIMIT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Intellectual Property: What It Is and What It Protects — Recap</dc:title>
  <dc:subject>PptxGenJS Presentation</dc:subject>
  <dc:creator>Recaplica</dc:creator>
  <cp:lastModifiedBy>Recaplica</cp:lastModifiedBy>
  <cp:revision>1</cp:revision>
  <dcterms:created xsi:type="dcterms:W3CDTF">2026-10-11T04:25:35Z</dcterms:created>
  <dcterms:modified xsi:type="dcterms:W3CDTF">2026-10-11T04:25:35Z</dcterms:modified>
</cp:coreProperties>
</file>