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Fake news covers false or misleading content that spreads through social media, websites and word of mouth. Researchers prefer the term information disorder, because much of the problem is not even fabricated, just genuine material used out of context. This presentation looks at the three families of toxic information, the channels they travel on, why falsehoods move faster than the truth, and the method that works for checking a story.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2018 MIT study published in Science measured it. The top 1% of false-news cascades reached between 1,000 and 100,000 people, while true stories rarely crossed 1,000. Overall, a false story was 70% more likely to be retweeted than a true one. Keep that gap in mind, because explaining it is the thread running through the whole presentation.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questions separate the three families, whether the content is false and whether there is intent to harm. Misinformation is false, but the person sharing it does not know that and is not trying to deceive anyone. Disinformation is false and is created or shared knowing it is false, to cause harm. Malinformation is genuine, and the problem is how it is used, for example real private data spread out of context to hurt a person. That is what sets this framework apart from a simple true or false split.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62% of people worldwide say they are concerned about fake news online, four percentage points higher than the year before, with increases above five points in eleven markets. The only exception is Brazil, down three points. 58% worry they can no longer tell what is real from what is false when reading news online. On specific channels trust is lower still, 22% for news read on social media and 20% for answers from an AI chatbot.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2026 social media and video platforms overtook both television and news outlets' own sites and apps as a news source for the first time, on average across the monitored markets, so the most-used channel is not the one people trust most. Alongside social platforms there are pages that copy the logo and layout of real outlets, what Wardle calls imposter content, and stories invented from scratch on purpose-built domains, fabricated content. An address that is almost but not quite identical to the real one, with no verifiable information about who runs it, gives a clone away. Then there is digital word of mouth, where many false stories start not with an organized plan but with ordinary people sharing in good faith.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study found that falsehoods traveled farther, faster and more deeply than the truth, across every category of information tested, with an even stronger effect for political stories compared with terrorism, natural disasters, science, urban legends or financial information. True stories took six times longer to reach 1,500 people, and twenty times longer to be shared ten times from the original post.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finding rules out a convenient explanation, bots amplified true and false stories at roughly the same rate, so what mainly explains the faster spread of falsehoods is human behavior, not automation. Perceived novelty and strong emotions are mechanisms that affect anyone reading quickly, regardless of how careful they 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IFLA infographic, based on a 2016 FactCheck.org article, lays out eight practical steps, check the source by leaving the page to investigate it, verify the author is a real person, check the publication date, recognize your own biases, read past the headline, check whether the cited links actually support the story, work out whether it is satire, and, when in doubt, ask a librarian or consult a fact-checking site. Research on professional fact-checkers by the Stanford History Education Group, covered by Poynter, found an even more effective technique, lateral reading, which means opening other browser tabs instead of judging the suspicious page by its URL, design and functionality. Those internal cues turned out to be unreliable.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Fake news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Spotting it without trusting a quick glance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START WITH A NUMBER</a:t>
            </a:r>
            <a:endParaRPr lang="en-US" sz="1300" dirty="0"/>
          </a:p>
        </p:txBody>
      </p:sp>
      <p:sp>
        <p:nvSpPr>
          <p:cNvPr id="3" name="Shape 1"/>
          <p:cNvSpPr/>
          <p:nvPr/>
        </p:nvSpPr>
        <p:spPr>
          <a:xfrm>
            <a:off x="4689907" y="2106016"/>
            <a:ext cx="142102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far does a false story</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travel?</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ROUTE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Not one thing</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it travels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falsehoods run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to check</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NO INTENT</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400" b="1" dirty="0">
                <a:solidFill>
                  <a:schemeClr val="bg1"/>
                </a:solidFill>
                <a:latin typeface="+mj-lt" pitchFamily="34" charset="0"/>
                <a:ea typeface="+mj-lt" pitchFamily="34" charset="-122"/>
                <a:cs typeface="+mj-lt" pitchFamily="34" charset="-120"/>
              </a:rPr>
              <a:t>Misinformation</a:t>
            </a:r>
            <a:endParaRPr lang="en-US" sz="24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False</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Forwarding a made-up story in a group chat, believing it is true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TO CAUSE HARM</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450" b="1" dirty="0">
                <a:solidFill>
                  <a:schemeClr val="bg1"/>
                </a:solidFill>
                <a:latin typeface="+mj-lt" pitchFamily="34" charset="0"/>
                <a:ea typeface="+mj-lt" pitchFamily="34" charset="-122"/>
                <a:cs typeface="+mj-lt" pitchFamily="34" charset="-120"/>
              </a:rPr>
              <a:t>Disinformation</a:t>
            </a:r>
            <a:endParaRPr lang="en-US" sz="245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False</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A site publishing an invented headline to sway a vote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TO CAUSE HARM</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400" b="1" dirty="0">
                <a:solidFill>
                  <a:schemeClr val="accent1"/>
                </a:solidFill>
                <a:latin typeface="+mj-lt" pitchFamily="34" charset="0"/>
                <a:ea typeface="+mj-lt" pitchFamily="34" charset="-122"/>
                <a:cs typeface="+mj-lt" pitchFamily="34" charset="-120"/>
              </a:rPr>
              <a:t>Malinformation</a:t>
            </a:r>
            <a:endParaRPr lang="en-US" sz="24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True</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Real private data spread to put someone in a bad light</a:t>
            </a:r>
            <a:endParaRPr lang="en-US" sz="13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REUTERS INSTITUTE 2026 SURVEY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worried</a:t>
            </a:r>
            <a:pPr indent="0" marL="0">
              <a:lnSpc>
                <a:spcPct val="120000"/>
              </a:lnSpc>
              <a:buNone/>
            </a:pPr>
            <a:r>
              <a:rPr lang="en-US" sz="1500" dirty="0">
                <a:solidFill>
                  <a:schemeClr val="tx2"/>
                </a:solidFill>
                <a:latin typeface="+mn-lt" pitchFamily="34" charset="0"/>
                <a:ea typeface="+mn-lt" pitchFamily="34" charset="-122"/>
                <a:cs typeface="+mn-lt" pitchFamily="34" charset="-120"/>
              </a:rPr>
              <a:t>: about fake news online, up four points from the year before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trust</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news they read on social media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average trust</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lowest level recorded since 2015</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ROUTES, NOT ONE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Social feeds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most-used channel</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 2026 they overtook television and news outlets' own sites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Websites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Clones and imitations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Copied logos and layouts, or stories invented on purpose-built domains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Word of mouth</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Chats and groups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People sharing an unverified item in good faith</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2018 MIT STUDY IN SCIENCE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126,000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stories</a:t>
            </a:r>
            <a:pPr indent="0" marL="0">
              <a:lnSpc>
                <a:spcPct val="120000"/>
              </a:lnSpc>
              <a:buNone/>
            </a:pPr>
            <a:r>
              <a:rPr lang="en-US" sz="1500" dirty="0">
                <a:solidFill>
                  <a:schemeClr val="tx2"/>
                </a:solidFill>
                <a:latin typeface="+mn-lt" pitchFamily="34" charset="0"/>
                <a:ea typeface="+mn-lt" pitchFamily="34" charset="-122"/>
                <a:cs typeface="+mn-lt" pitchFamily="34" charset="-120"/>
              </a:rPr>
              <a:t>: true and false, shared on Twitter between 2006 and 2017</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 shares</a:t>
            </a:r>
            <a:pPr indent="0" marL="0">
              <a:lnSpc>
                <a:spcPct val="120000"/>
              </a:lnSpc>
              <a:buNone/>
            </a:pPr>
            <a:r>
              <a:rPr lang="en-US" sz="1500" dirty="0">
                <a:solidFill>
                  <a:schemeClr val="tx2"/>
                </a:solidFill>
                <a:latin typeface="+mn-lt" pitchFamily="34" charset="0"/>
                <a:ea typeface="+mn-lt" pitchFamily="34" charset="-122"/>
                <a:cs typeface="+mn-lt" pitchFamily="34" charset="-120"/>
              </a:rPr>
              <a:t>: by 3 million people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more likely</a:t>
            </a:r>
            <a:pPr indent="0" marL="0">
              <a:lnSpc>
                <a:spcPct val="120000"/>
              </a:lnSpc>
              <a:buNone/>
            </a:pPr>
            <a:r>
              <a:rPr lang="en-US" sz="1500" dirty="0">
                <a:solidFill>
                  <a:schemeClr val="tx2"/>
                </a:solidFill>
                <a:latin typeface="+mn-lt" pitchFamily="34" charset="0"/>
                <a:ea typeface="+mn-lt" pitchFamily="34" charset="-122"/>
                <a:cs typeface="+mn-lt" pitchFamily="34" charset="-120"/>
              </a:rPr>
              <a:t>: that a false story gets retweeted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It is not the bots.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Bots amplified true and false stories at roughly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the same rate</a:t>
            </a:r>
            <a:pPr indent="0" marL="0">
              <a:lnSpc>
                <a:spcPct val="125000"/>
              </a:lnSpc>
              <a:buNone/>
            </a:pPr>
            <a:r>
              <a:rPr lang="en-US" sz="1750" dirty="0">
                <a:solidFill>
                  <a:srgbClr val="D8D6CF"/>
                </a:solidFill>
                <a:latin typeface="+mn-lt" pitchFamily="34" charset="0"/>
                <a:ea typeface="+mn-lt" pitchFamily="34" charset="-122"/>
                <a:cs typeface="+mn-lt" pitchFamily="34" charset="-120"/>
              </a:rPr>
              <a:t>. What made falsehoods travel faster was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people</a:t>
            </a:r>
            <a:pPr indent="0" marL="0">
              <a:lnSpc>
                <a:spcPct val="125000"/>
              </a:lnSpc>
              <a:buNone/>
            </a:pPr>
            <a:r>
              <a:rPr lang="en-US" sz="1750" dirty="0">
                <a:solidFill>
                  <a:srgbClr val="D8D6CF"/>
                </a:solidFill>
                <a:latin typeface="+mn-lt" pitchFamily="34" charset="0"/>
                <a:ea typeface="+mn-lt" pitchFamily="34" charset="-122"/>
                <a:cs typeface="+mn-lt" pitchFamily="34" charset="-120"/>
              </a:rPr>
              <a:t> rather than automation.</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CHECK, STEP BY STEP</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IFLA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eight steps, from source to date</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Lateral reading</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what professional fact-checkers do</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Leave the page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do not judge it by how it looks</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Open other tabs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see what independent sources say</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Trace the original</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and compare with reliable outlets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recaplica.com/en/civics/how-to-spot-fake-news/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IFLA · UNESCO · First Draft · Reuters Institute · Poynter · Science · Facta.news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Spot Fake News: A Practical Guide — Recap</dc:title>
  <dc:subject>PptxGenJS Presentation</dc:subject>
  <dc:creator>Recaplica</dc:creator>
  <cp:lastModifiedBy>Recaplica</cp:lastModifiedBy>
  <cp:revision>1</cp:revision>
  <dcterms:created xsi:type="dcterms:W3CDTF">2026-09-20T19:29:30Z</dcterms:created>
  <dcterms:modified xsi:type="dcterms:W3CDTF">2026-09-20T19:29:30Z</dcterms:modified>
</cp:coreProperties>
</file>