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Fiscal federalism is the system through which Italy's municipalities, provinces, metropolitan cities and regions fund their own responsibilities, set out in article 119 of the Constitution.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more layered than 'the State': part comes from taxes the municipality or region sets on its own, part from a share of national taxes, part from a fund that rebalances territories with fewer resources.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Article 119, paragraphs 2 and 3, of the Constitution lists three sources of resources for local and regional governments: own-source taxes, shares of national tax revenue tied to the territory, and an unrestricted equalization fund for territories with less fiscal capacity per resident.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Municipal Solidarity Fund is the equalization tool at municipal level: it is partly financed by a share of property-tax revenue owed to municipalities, equal in 2026 to 22% of standard-rate IMU revenue. For 2026, the traditional component of the Fund is split 80% by the equalization criterion and the remaining 20% by the compensation criterion. The overall endowment is worth 6,887.7 million euros for 2026, according to the Chamber of Deputies dossier.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Equalization criteria based on the gap between fiscal capacity and standard needs began being applied in 2015, with gradually rising shares, aiming for 100% equalization by 2030.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concrete example of a regional own-source tax: the regional income tax surcharge has a base rate of 1.23% across Italy, which each region can raise up to 3.33% (up to one extra point for special-statute regions and the autonomous provinces of Trento and Bolzano). It was introduced alongside IRAP by legislative decree 446/1997 and has been in force since 1998.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Law 42/2009 does not apply on its own: it needs implementing decrees, and 11 have been adopted so far. According to Openpolis, the law has remained partly unimplemented, partly because Italy still hasn't defined the essential service levels (LEP) that an effective equalization of resources would be based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Municipal Solidarity Fund and the regions' equalization fund under article 119 are often confused, but they cover different levels of government and are financed differently: the first partly from property-tax (IMU) revenue owed to municipalities, the second from regions' shares of national tax revenue.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own-source taxes, a share of national tax revenue, and an equalization fund, as article 119, paragraphs 2 and 3, of the Constitution establishes. A second question for the class: why shouldn't the Municipal Solidarity Fund and the regions' equalization fund be confused with each 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with the concept map, quiz and sources, is on Recaplica.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Fiscal Federalism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Who raises the money, who gets it, and through which tools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ONE QUESTION TO START</a:t>
            </a:r>
            <a:endParaRPr lang="en-US" sz="1300" dirty="0"/>
          </a:p>
        </p:txBody>
      </p:sp>
      <p:sp>
        <p:nvSpPr>
          <p:cNvPr id="3" name="Shape 1"/>
          <p:cNvSpPr/>
          <p:nvPr/>
        </p:nvSpPr>
        <p:spPr>
          <a:xfrm>
            <a:off x="503936" y="2843632"/>
            <a:ext cx="672012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actually pays for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school down your street?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Constitution and the three sources of resources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Municipalities' resources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Regions' resources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system still under construction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50" b="1" dirty="0">
                <a:solidFill>
                  <a:schemeClr val="tx1"/>
                </a:solidFill>
                <a:latin typeface="+mj-lt" pitchFamily="34" charset="0"/>
                <a:ea typeface="+mj-lt" pitchFamily="34" charset="-122"/>
                <a:cs typeface="+mj-lt" pitchFamily="34" charset="-120"/>
              </a:rPr>
              <a:t>The three sources of resources</a:t>
            </a:r>
            <a:endParaRPr lang="en-US" sz="2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article 119 establishes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SOURCE 1</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050" b="1" dirty="0">
                <a:solidFill>
                  <a:schemeClr val="bg1"/>
                </a:solidFill>
                <a:latin typeface="+mj-lt" pitchFamily="34" charset="0"/>
                <a:ea typeface="+mj-lt" pitchFamily="34" charset="-122"/>
                <a:cs typeface="+mj-lt" pitchFamily="34" charset="-120"/>
              </a:rPr>
              <a:t>Own-source taxes</a:t>
            </a:r>
            <a:endParaRPr lang="en-US" sz="205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Own</a:t>
            </a:r>
            <a:pPr indent="0" marL="0">
              <a:buNone/>
            </a:pPr>
            <a:r>
              <a:rPr lang="en-US" sz="1600" b="1" dirty="0">
                <a:solidFill>
                  <a:schemeClr val="bg1"/>
                </a:solidFill>
                <a:latin typeface="+mj-lt" pitchFamily="34" charset="0"/>
                <a:ea typeface="+mj-lt" pitchFamily="34" charset="-122"/>
                <a:cs typeface="+mj-lt" pitchFamily="34" charset="-120"/>
              </a:rPr>
              <a:t> taxes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Set and applied by the body itself</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SOURCE 2</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200" b="1" dirty="0">
                <a:solidFill>
                  <a:schemeClr val="bg1"/>
                </a:solidFill>
                <a:latin typeface="+mj-lt" pitchFamily="34" charset="0"/>
                <a:ea typeface="+mj-lt" pitchFamily="34" charset="-122"/>
                <a:cs typeface="+mj-lt" pitchFamily="34" charset="-120"/>
              </a:rPr>
              <a:t>Revenue sharing</a:t>
            </a:r>
            <a:endParaRPr lang="en-US" sz="22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950" b="1" dirty="0">
                <a:solidFill>
                  <a:schemeClr val="bg1"/>
                </a:solidFill>
                <a:latin typeface="+mj-lt" pitchFamily="34" charset="0"/>
                <a:ea typeface="+mj-lt" pitchFamily="34" charset="-122"/>
                <a:cs typeface="+mj-lt" pitchFamily="34" charset="-120"/>
              </a:rPr>
              <a:t>Share</a:t>
            </a:r>
            <a:pPr indent="0" marL="0">
              <a:buNone/>
            </a:pPr>
            <a:r>
              <a:rPr lang="en-US" sz="1600" b="1" dirty="0">
                <a:solidFill>
                  <a:schemeClr val="bg1"/>
                </a:solidFill>
                <a:latin typeface="+mj-lt" pitchFamily="34" charset="0"/>
                <a:ea typeface="+mj-lt" pitchFamily="34" charset="-122"/>
                <a:cs typeface="+mj-lt" pitchFamily="34" charset="-120"/>
              </a:rPr>
              <a:t> revenue</a:t>
            </a:r>
            <a:endParaRPr lang="en-US" sz="39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Of a national tax, VAT first for regions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SOURCE 3</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Equalization fund</a:t>
            </a:r>
            <a:endParaRPr lang="en-US" sz="21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Fund</a:t>
            </a:r>
            <a:pPr indent="0" marL="0">
              <a:buNone/>
            </a:pPr>
            <a:r>
              <a:rPr lang="en-US" sz="1600" b="1" dirty="0">
                <a:solidFill>
                  <a:schemeClr val="accent1"/>
                </a:solidFill>
                <a:latin typeface="+mj-lt" pitchFamily="34" charset="0"/>
                <a:ea typeface="+mj-lt" pitchFamily="34" charset="-122"/>
                <a:cs typeface="+mj-lt" pitchFamily="34" charset="-120"/>
              </a:rPr>
              <a:t> State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For territories with less fiscal capacity</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Municipalities' resources</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fund that rebalances municipalities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MUNICIPAL SOLIDARITY FUND IN 2026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6,887.7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euros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Fund's endowment for 2026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t>
            </a:r>
            <a:pPr indent="0" marL="0">
              <a:lnSpc>
                <a:spcPct val="120000"/>
              </a:lnSpc>
              <a:buNone/>
            </a:pPr>
            <a:r>
              <a:rPr lang="en-US" sz="1500" dirty="0">
                <a:solidFill>
                  <a:schemeClr val="tx2"/>
                </a:solidFill>
                <a:latin typeface="+mn-lt" pitchFamily="34" charset="0"/>
                <a:ea typeface="+mn-lt" pitchFamily="34" charset="-122"/>
                <a:cs typeface="+mn-lt" pitchFamily="34" charset="-120"/>
              </a:rPr>
              <a:t>: of property-tax (IMU) revenue municipalities pay into the Fund in 2026</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t>
            </a:r>
            <a:pPr indent="0" marL="0">
              <a:lnSpc>
                <a:spcPct val="120000"/>
              </a:lnSpc>
              <a:buNone/>
            </a:pPr>
            <a:r>
              <a:rPr lang="en-US" sz="1500" dirty="0">
                <a:solidFill>
                  <a:schemeClr val="tx2"/>
                </a:solidFill>
                <a:latin typeface="+mn-lt" pitchFamily="34" charset="0"/>
                <a:ea typeface="+mn-lt" pitchFamily="34" charset="-122"/>
                <a:cs typeface="+mn-lt" pitchFamily="34" charset="-120"/>
              </a:rPr>
              <a:t>: distributed by the equalization criterion in 2026</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EQUALIZATION PATH AMONG MUNICIPALITIES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First equalization criteria applied</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2026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80% equalization, 20% compensation</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2030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Target, 100% equalization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Regions' resources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Revenue sharing and own-source taxes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REGIONAL INCOME TAX SURCHARGE, A CONCRETE EXAMPLE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t>
            </a:r>
            <a:pPr indent="0" marL="0">
              <a:lnSpc>
                <a:spcPct val="120000"/>
              </a:lnSpc>
              <a:buNone/>
            </a:pPr>
            <a:r>
              <a:rPr lang="en-US" sz="1500" dirty="0">
                <a:solidFill>
                  <a:schemeClr val="tx2"/>
                </a:solidFill>
                <a:latin typeface="+mn-lt" pitchFamily="34" charset="0"/>
                <a:ea typeface="+mn-lt" pitchFamily="34" charset="-122"/>
                <a:cs typeface="+mn-lt" pitchFamily="34" charset="-120"/>
              </a:rPr>
              <a:t>: base rate, the same across Italy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3.33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t>
            </a:r>
            <a:pPr indent="0" marL="0">
              <a:lnSpc>
                <a:spcPct val="120000"/>
              </a:lnSpc>
              <a:buNone/>
            </a:pPr>
            <a:r>
              <a:rPr lang="en-US" sz="1500" dirty="0">
                <a:solidFill>
                  <a:schemeClr val="tx2"/>
                </a:solidFill>
                <a:latin typeface="+mn-lt" pitchFamily="34" charset="0"/>
                <a:ea typeface="+mn-lt" pitchFamily="34" charset="-122"/>
                <a:cs typeface="+mn-lt" pitchFamily="34" charset="-120"/>
              </a:rPr>
              <a:t>: maximum rate with the regional surcharge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1998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surcharge took effect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50" b="1" dirty="0">
                <a:solidFill>
                  <a:schemeClr val="tx1"/>
                </a:solidFill>
                <a:latin typeface="+mj-lt" pitchFamily="34" charset="0"/>
                <a:ea typeface="+mj-lt" pitchFamily="34" charset="-122"/>
                <a:cs typeface="+mj-lt" pitchFamily="34" charset="-120"/>
              </a:rPr>
              <a:t>A system still under construction</a:t>
            </a:r>
            <a:endParaRPr lang="en-US" sz="2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Why it isn't fully operational yet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MISCONCEPTION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Fiscal federalism is not fully operational yet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Italy has yet to define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essential service levels</a:t>
            </a:r>
            <a:pPr indent="0" marL="0">
              <a:lnSpc>
                <a:spcPct val="125000"/>
              </a:lnSpc>
              <a:buNone/>
            </a:pPr>
            <a:r>
              <a:rPr lang="en-US" sz="1750" dirty="0">
                <a:solidFill>
                  <a:srgbClr val="D8D6CF"/>
                </a:solidFill>
                <a:latin typeface="+mn-lt" pitchFamily="34" charset="0"/>
                <a:ea typeface="+mn-lt" pitchFamily="34" charset="-122"/>
                <a:cs typeface="+mn-lt" pitchFamily="34" charset="-120"/>
              </a:rPr>
              <a:t> a full equalization would rest on, according to Openpolis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FUNDS SIDE BY SIDE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100" b="1" dirty="0">
                <a:solidFill>
                  <a:srgbClr val="47525F"/>
                </a:solidFill>
                <a:latin typeface="+mj-lt" pitchFamily="34" charset="0"/>
                <a:ea typeface="+mj-lt" pitchFamily="34" charset="-122"/>
                <a:cs typeface="+mj-lt" pitchFamily="34" charset="-120"/>
              </a:rPr>
              <a:t>Municipal Solidarity Fund</a:t>
            </a:r>
            <a:endParaRPr lang="en-US" sz="21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LEVEL OF GOVERNMENT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Municipalities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ALSO FINANCED BY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share of property-tax (IMU) revenue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Regions' equalization fund</a:t>
            </a:r>
            <a:endParaRPr lang="en-US" sz="20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LEVEL OF GOVERNMENT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Regions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LEGAL BASIS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Art. 119 of the Constitution, law 42/2009</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Municipalities run on IMU, regions on VAT: separate funds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According to article 119, what are the three sources of resources for local and regional governments?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Own-source taxes, a share of national tax revenue, and an equalization fund</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Only discretionary transfers decided by the State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Only municipal property taxes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READ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recaplica.com/en/civics/fiscal-federalism/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Constitution, art. 119 · Law 42/2009 · Chamber of Deputies · Openpolis · FiscoeTasse.com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Fiscal Federalism? Who Raises the Money and Who Gets It — Recap</dc:title>
  <dc:subject>PptxGenJS Presentation</dc:subject>
  <dc:creator>Recaplica</dc:creator>
  <cp:lastModifiedBy>Recaplica</cp:lastModifiedBy>
  <cp:revision>1</cp:revision>
  <dcterms:created xsi:type="dcterms:W3CDTF">2026-09-29T20:49:42Z</dcterms:created>
  <dcterms:modified xsi:type="dcterms:W3CDTF">2026-09-29T20:49:42Z</dcterms:modified>
</cp:coreProperties>
</file>