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contract starts as an agreement between two or more parties and produces legal effects over property: that is what article 1321 of the Italian Civil Code says.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Yes, except for the categories of acts the law names specifically: for those, writing is required under penalty of nullity (art. 1325 and art. 1350), such as acts that transfer ownership of real estate.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1321 describes a contract as the agreement of two or more parties to create, change or end a legal relationship over property. Brocardi's commentary adds that a party is a center of interests: it can include several people together, not just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1325 lists four essential elements: consent, cause, subject matter and, only in the cases the law expressly requires it, a specific form. Missing a required form voids the contract.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fourth element in article 1325, form, is added to the other three only when the law requires it on pain of voidness: for most contracts it is not required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1350 lists the acts that need a written form, including those that transfer ownership of real estate. When the law requires it, it does so to protect the signers: it helps the parties grasp the weight of the act and makes it easier to prove later if a dispute arises.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1372 states that a contract binds the parties as if it were a law between them: it cannot be undone at one party's whim, only with everyone's consent or in the cases the law allows. Article 1372 also grounds the privity principle: a contract's obligations apply, as a rule, only to the people who signed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1453 covers contracts where each party owes something to the other: if one party breaches its obligations, the other can choose to still demand performance or to terminate the contract, and can claim damages either way. A party that first sued for performance can still switch to termination, but not the other way around.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spoken agreement is valid too, except when the law requires a written form, such as for transferring real estate (art. 1350). A second question for the class: what can a party do after a breach of contract? It can choose between demanding performance or terminating the contract, plus damages (art. 1453).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stays available for review, with a quiz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Contract Definition: What Makes It Binding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Elements and legal force under the Italian Civil Code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55598" y="2106016"/>
            <a:ext cx="520857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spoken agreement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already a contract?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THIS COVERS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contract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essential elements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a written form is required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Its binding force, and what a breach triggers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contract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agreement the law recognizes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1321 OF THE ITALIAN CIVIL CODE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Civil Code article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Defines a contract as an agreement between parties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parties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side of a contract can be a group acting together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essential elements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takes for a contract to be valid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CONSENT, CAUSE, SUBJECT MATTER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Consent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between the parties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willingness to bind each other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Cause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purpose of the deal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Why the parties enter the contract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Subject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content of the obligation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What the agreement concretely covers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contract does not always need to be written to be valid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spoken agreement counts too: a written form is only needed when the law explicitly requires it, such as for acts that transfer ownership of real estate.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a written form is required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rule, and its exceptions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WRITTEN FORM: RULE OR EXCEPTION?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 a rule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CONTRACT CAN START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a spoken agreement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CONTRACTS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written form required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law requires 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TRANSFERRING REAL ESTATE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written form is required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REASON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Protects the signers, gives certain proof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written form protects; it does not complicate.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Binding force and its breach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Binding force and its consequences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1372 OF THE ITALIAN CIVIL CODE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Civil Code article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contract holds the same force as a law between the parties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Privity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related principle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Binds the signers, leaves outsiders untouched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A PARTY BREACHES THE CONTRACT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Breach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party fails to do what it promised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choice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Demand performance or termination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Damages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Available either way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spoken contract valid?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except by law's exceptions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never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with a notary present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with the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recaplica.com/en/civics/contract-definition/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Civil Code (Brocardi.it)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Contract Definition: What Makes an Agreement Legally Binding — Recap</dc:title>
  <dc:subject>PptxGenJS Presentation</dc:subject>
  <dc:creator>Recaplica</dc:creator>
  <cp:lastModifiedBy>Recaplica</cp:lastModifiedBy>
  <cp:revision>1</cp:revision>
  <dcterms:created xsi:type="dcterms:W3CDTF">2026-10-11T04:25:34Z</dcterms:created>
  <dcterms:modified xsi:type="dcterms:W3CDTF">2026-10-11T04:25:34Z</dcterms:modified>
</cp:coreProperties>
</file>