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co.co.co is a relationship in which someone works steadily for one client while staying self-employed in formal terms. Three sources describe it, in order of rank, Legislative Decree 81/2015, circular no. 7/2020 from the National Labour Inspectorate and INPS circular no. 8 of 3 February 2026 on contributions.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question that separates two relationships that look identical. In the genuine collaboration of Article 409 of the code of civil procedure the parties coordinate, agreeing on timing and methods. When the client sets the methods, the National Labour Inspectorate reads employer organisation, and the rules of subordinate employment apply.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Circular no. 7/2020 from the National Labour Inspectorate draws the line at how far the client steps in. In the genuine collaboration of Article 409 of the code of civil procedure the parties coordinate. Under employer organisation the client establishes how the work has to be carried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Labour Inspectorate asks for the three conditions at the same time. On the first one the rule changed along the way, because up to 2019 the work had to be exclusively personal and Decree-Law 101/2019 made predominantly personal enough. Employer organisation arises when the collaborator's activity is folded into the client's organisation so far as to be indispensable for carrying the work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Article 2(1) bites, the whole body of employment law reaches the collaborator, that is pay, working hours, pension cover and protection against unlawful dismissal, apart from rules a formally self-employed arrangement cannot carry. Judgment 1663/2020 describes a collaborator who is self-employed on paper and in substance receives the protections of an employee on safety, pay, hours, holidays and pension cover.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35.03% of 2026 adds the 33% pension rate, 0.50% for maternity, sickness and household allowance, 0.22% from the ministerial decree of 12 July 2007 and 1.31% for DIS-COLL. The burden splits one third on the collaborator and two thirds on the client, who is also the party paying INPS by the 16th of the month after the fee is paid. The 2026 minimum for crediting a full year is 18,808 euros.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Paragraph 2 lists the cases where the presumption of paragraph 1 does not apply. Amateur sports collaborations provided for institutional purposes to affiliated associations and clubs are governed by Legislative Decree 36/2021, the sport reform. Administration and control bodies take in directors, statutory auditors and external auditors, together with members of boards and commissions.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three are needed together, that is predominantly personal work, continuity and employer organisation, as circular no. 7/2020 from the National Labour Inspectorate requires. In 2026, who pays the contributions to INPS, and by when?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sources of this Recap are the text of Article 2 of Legislative Decree 81/2015 on Normattiva, circular no. 7 of 30 October 2020 from the National Labour Inspectorate and INPS circular no. 8 of 3 February 2026 on the rates of the Gestione separata.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Co.co.co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Italy's coordinated and continuous collaboration contract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TRY ANSWERING</a:t>
            </a:r>
            <a:endParaRPr lang="en-US" sz="1300" dirty="0"/>
          </a:p>
        </p:txBody>
      </p:sp>
      <p:sp>
        <p:nvSpPr>
          <p:cNvPr id="3" name="Shape 1"/>
          <p:cNvSpPr/>
          <p:nvPr/>
        </p:nvSpPr>
        <p:spPr>
          <a:xfrm>
            <a:off x="503936" y="2106016"/>
            <a:ext cx="36003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how the work</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gets done?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SINCE 1 JANUARY 2016</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Coordination or instruction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conditions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goes to INPS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Collaborations left out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Coordination or instruction</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similar deals, two sets of rules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SETS THE WAY THE WORK IS DONE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Genuine co.co.co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METHODS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Agreed by both sides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RULES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Those of collaboration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050" b="1" dirty="0">
                <a:solidFill>
                  <a:schemeClr val="accent1"/>
                </a:solidFill>
                <a:latin typeface="+mj-lt" pitchFamily="34" charset="0"/>
                <a:ea typeface="+mj-lt" pitchFamily="34" charset="-122"/>
                <a:cs typeface="+mj-lt" pitchFamily="34" charset="-120"/>
              </a:rPr>
              <a:t>Employer-organised work</a:t>
            </a:r>
            <a:endParaRPr lang="en-US" sz="20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METHODS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 by the client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RULES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Those of employment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How far the client steps in decides which set of rules applies.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three conditions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Article 2(1) of Legislative Decree 81/2015</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ALL THREE HAVE TO HOLD AT ONCE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Personal work</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Predominance is enough, since 2019</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Holds up with occasional help or with own tools.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Continuity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 minimum duration attached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work repeats over a span useful to the client.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Employer organisation</a:t>
            </a:r>
            <a:endParaRPr lang="en-US" sz="15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client sets the methods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activity is folded into the client's organisation.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contract stays a collaboration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Employment rules reach the employer-organised collaborator, and for the National Labour Inspectorate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contractual type stays a collaboration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goes to INPS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INPS circular no. 8 of 3 February 2026</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INPS GESTIONE SEPARATA, YEAR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35.03%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fee</a:t>
            </a:r>
            <a:pPr indent="0" marL="0">
              <a:lnSpc>
                <a:spcPct val="120000"/>
              </a:lnSpc>
              <a:buNone/>
            </a:pPr>
            <a:r>
              <a:rPr lang="en-US" sz="1500" dirty="0">
                <a:solidFill>
                  <a:schemeClr val="tx2"/>
                </a:solidFill>
                <a:latin typeface="+mn-lt" pitchFamily="34" charset="0"/>
                <a:ea typeface="+mn-lt" pitchFamily="34" charset="-122"/>
                <a:cs typeface="+mn-lt" pitchFamily="34" charset="-120"/>
              </a:rPr>
              <a:t>: Overall rate on co.co.co relationships, DIS-COLL included.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reduced rate</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pensioners and for anyone with other mandatory cover.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122,295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euros, the ceiling</a:t>
            </a:r>
            <a:pPr indent="0" marL="0">
              <a:lnSpc>
                <a:spcPct val="120000"/>
              </a:lnSpc>
              <a:buNone/>
            </a:pPr>
            <a:r>
              <a:rPr lang="en-US" sz="1500" dirty="0">
                <a:solidFill>
                  <a:schemeClr val="tx2"/>
                </a:solidFill>
                <a:latin typeface="+mn-lt" pitchFamily="34" charset="0"/>
                <a:ea typeface="+mn-lt" pitchFamily="34" charset="-122"/>
                <a:cs typeface="+mn-lt" pitchFamily="34" charset="-120"/>
              </a:rPr>
              <a:t>: Above this income the Gestione separata counts no further contributions.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Collaborations left out</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Paragraph 2 of Article 2</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ARTICLE 2, PARAGRAPH 2</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Some collaborations stay outside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Professions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 a public register</a:t>
            </a:r>
            <a:pPr indent="0" marL="0">
              <a:lnSpc>
                <a:spcPct val="125000"/>
              </a:lnSpc>
              <a:buNone/>
            </a:pPr>
            <a:r>
              <a:rPr lang="en-US" sz="1750" dirty="0">
                <a:solidFill>
                  <a:srgbClr val="D8D6CF"/>
                </a:solidFill>
                <a:latin typeface="+mn-lt" pitchFamily="34" charset="0"/>
                <a:ea typeface="+mn-lt" pitchFamily="34" charset="-122"/>
                <a:cs typeface="+mn-lt" pitchFamily="34" charset="-120"/>
              </a:rPr>
              <a:t>, company administration and control bodies, amateur sport, opera-symphony foundations,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mountain rescue</a:t>
            </a:r>
            <a:pPr indent="0" marL="0">
              <a:lnSpc>
                <a:spcPct val="125000"/>
              </a:lnSpc>
              <a:buNone/>
            </a:pPr>
            <a:r>
              <a:rPr lang="en-US" sz="1750" dirty="0">
                <a:solidFill>
                  <a:srgbClr val="D8D6CF"/>
                </a:solidFill>
                <a:latin typeface="+mn-lt" pitchFamily="34" charset="0"/>
                <a:ea typeface="+mn-lt" pitchFamily="34" charset="-122"/>
                <a:cs typeface="+mn-lt" pitchFamily="34" charset="-120"/>
              </a:rPr>
              <a:t>, sectors with their own national collective agreement.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of the three conditions have to hold together?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All three together, according to the National Labour Inspectorate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At least two out of three, with continuity always required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Employer organisation on its own is enough</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 IS ONLINE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a concept map on the co.co.co </a:t>
            </a:r>
            <a:pPr indent="0" marL="0">
              <a:buNone/>
            </a:pPr>
            <a:r>
              <a:rPr lang="en-US" sz="1700" b="1" dirty="0">
                <a:solidFill>
                  <a:schemeClr val="bg1"/>
                </a:solidFill>
                <a:latin typeface="+mn-lt" pitchFamily="34" charset="0"/>
                <a:ea typeface="+mn-lt" pitchFamily="34" charset="-122"/>
                <a:cs typeface="+mn-lt" pitchFamily="34" charset="-120"/>
              </a:rPr>
              <a:t>recaplica.com/en/civics/co-co-co-contract-italy/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Normattiva · National Labour Inspectorate · INPS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Co.co.co: Italy's Contract for Independent Contractors — Recap</dc:title>
  <dc:subject>PptxGenJS Presentation</dc:subject>
  <dc:creator>Recaplica</dc:creator>
  <cp:lastModifiedBy>Recaplica</cp:lastModifiedBy>
  <cp:revision>1</cp:revision>
  <dcterms:created xsi:type="dcterms:W3CDTF">2026-10-11T04:25:34Z</dcterms:created>
  <dcterms:modified xsi:type="dcterms:W3CDTF">2026-10-11T04:25:34Z</dcterms:modified>
</cp:coreProperties>
</file>