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ARAN is Italy's public-sector collective bargaining agency: the starting point for this whole Recap.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 single administration decides it alone: ARAN, a public technical agency, negotiates the collective contract on behalf of every public administration, following a mandate it receives from them.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ARAN was set up in 1993 as a technical agency under public law, with organisational, managerial and financial autonomy; its role was later confirmed by Legislative Decrees 165 of 2001 and 150 of 2009.</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Legislative Decree 165/2001 sets out the President and the Steering and Control Board as ARAN's bodies; ARAN's own website also lists a Board of Auditors among its governing bodies.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Public administrations direct ARAN through sector committees; the government assesses the financial sustainability of the mandate; ARAN negotiates; and finally the Court of Auditors certifies the resulting contract's costs.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step that makes ARAN a negotiator rather than the final decision-maker: the contract it signs still depends on the Court of Auditors' sustainability check.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two share a name by coincidence, nothing more: ARAN Cucine is an unrelated private company, and has nothing to do with the public agency this Recap describes.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right answer is the second one: ARAN negotiates, but its mandate comes from public administrations through sector committees, and the resulting contract has to pass the Court of Auditors' check before it becomes operative. Second question for the class: why is a check by the Court of Auditors needed after the contract is signed, and not only before the negotiation starts?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full Recap also covers ARAN's internal structure and the detail of its five bargaining sectors.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CIVICS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ARAN</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The agency that negotiates Italy's public-sector contracts</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THE QUESTION</a:t>
            </a:r>
            <a:endParaRPr lang="en-US" sz="1300" dirty="0"/>
          </a:p>
        </p:txBody>
      </p:sp>
      <p:sp>
        <p:nvSpPr>
          <p:cNvPr id="3" name="Shape 1"/>
          <p:cNvSpPr/>
          <p:nvPr/>
        </p:nvSpPr>
        <p:spPr>
          <a:xfrm>
            <a:off x="5171034" y="1737208"/>
            <a:ext cx="1779219"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Who decides the salary of 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public-school teacher or 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city hall clerk?</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WHERE WE'RE GOING</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ARAN is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Who runs it</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Who gives it its mandate</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How a contract is made</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 TECHNICAL AGENCY SINCE 1993</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1993</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year established</a:t>
            </a:r>
            <a:pPr indent="0" marL="0">
              <a:lnSpc>
                <a:spcPct val="120000"/>
              </a:lnSpc>
              <a:buNone/>
            </a:pPr>
            <a:r>
              <a:rPr lang="en-US" sz="1500" dirty="0">
                <a:solidFill>
                  <a:schemeClr val="tx2"/>
                </a:solidFill>
                <a:latin typeface="+mn-lt" pitchFamily="34" charset="0"/>
                <a:ea typeface="+mn-lt" pitchFamily="34" charset="-122"/>
                <a:cs typeface="+mn-lt" pitchFamily="34" charset="-120"/>
              </a:rPr>
              <a:t>: by Legislative Decree 29 of 1993</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internal departments</a:t>
            </a:r>
            <a:pPr indent="0" marL="0">
              <a:lnSpc>
                <a:spcPct val="120000"/>
              </a:lnSpc>
              <a:buNone/>
            </a:pPr>
            <a:r>
              <a:rPr lang="en-US" sz="1500" dirty="0">
                <a:solidFill>
                  <a:schemeClr val="tx2"/>
                </a:solidFill>
                <a:latin typeface="+mn-lt" pitchFamily="34" charset="0"/>
                <a:ea typeface="+mn-lt" pitchFamily="34" charset="-122"/>
                <a:cs typeface="+mn-lt" pitchFamily="34" charset="-120"/>
              </a:rPr>
              <a:t>: Bargaining 1, Bargaining 2, Studies Resources and Services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BODIES LISTED ON ARAN'S WEBSITE</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The President</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Appointed by decree, serves four years</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Chosen from experts in labour economics, labour law, personnel policy and corporate strategy.</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1850" b="1" dirty="0">
                <a:solidFill>
                  <a:schemeClr val="tx1"/>
                </a:solidFill>
                <a:latin typeface="+mj-lt" pitchFamily="34" charset="0"/>
                <a:ea typeface="+mj-lt" pitchFamily="34" charset="-122"/>
                <a:cs typeface="+mj-lt" pitchFamily="34" charset="-120"/>
              </a:rPr>
              <a:t>Steering &amp; Control</a:t>
            </a:r>
            <a:endParaRPr lang="en-US" sz="185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Four experts plus the President</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Decides by majority vote and coordinates the agency's bargaining strategy.</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1550" b="1" dirty="0">
                <a:solidFill>
                  <a:schemeClr val="tx1"/>
                </a:solidFill>
                <a:latin typeface="+mj-lt" pitchFamily="34" charset="0"/>
                <a:ea typeface="+mj-lt" pitchFamily="34" charset="-122"/>
                <a:cs typeface="+mj-lt" pitchFamily="34" charset="-120"/>
              </a:rPr>
              <a:t>The Board of Auditors</a:t>
            </a:r>
            <a:endParaRPr lang="en-US" sz="155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financial oversight body</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Listed among ARAN's bodies on the agency's official website.</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MANDATE TO CONTRACT</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84124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Government</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Reviews financial sustainability within twenty days</a:t>
            </a:r>
            <a:endParaRPr lang="en-US" sz="1600" dirty="0"/>
          </a:p>
        </p:txBody>
      </p:sp>
      <p:sp>
        <p:nvSpPr>
          <p:cNvPr id="5" name="Shape 3"/>
          <p:cNvSpPr/>
          <p:nvPr/>
        </p:nvSpPr>
        <p:spPr>
          <a:xfrm>
            <a:off x="521208"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Sector committees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Set the mandate</a:t>
            </a:r>
            <a:endParaRPr lang="en-US" sz="1400" dirty="0"/>
          </a:p>
        </p:txBody>
      </p:sp>
      <p:sp>
        <p:nvSpPr>
          <p:cNvPr id="7" name="Shape 5"/>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ARAN</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Negotiates the contract</a:t>
            </a:r>
            <a:endParaRPr lang="en-US" sz="1400" dirty="0"/>
          </a:p>
        </p:txBody>
      </p:sp>
      <p:sp>
        <p:nvSpPr>
          <p:cNvPr id="9" name="Shape 7"/>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Court of Auditors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Certifies the costs</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THE CHECK</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An ARAN contract waits for the Court of Auditors' green light.</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The Court has </a:t>
            </a:r>
            <a:pPr indent="0" marL="0">
              <a:lnSpc>
                <a:spcPct val="125000"/>
              </a:lnSpc>
              <a:buNone/>
            </a:pPr>
            <a:r>
              <a:rPr lang="en-US" sz="1750" b="1" dirty="0">
                <a:solidFill>
                  <a:schemeClr val="bg1"/>
                </a:solidFill>
                <a:latin typeface="+mn-lt" pitchFamily="34" charset="0"/>
                <a:ea typeface="+mn-lt" pitchFamily="34" charset="-122"/>
                <a:cs typeface="+mn-lt" pitchFamily="34" charset="-120"/>
              </a:rPr>
              <a:t>fifteen days</a:t>
            </a:r>
            <a:pPr indent="0" marL="0">
              <a:lnSpc>
                <a:spcPct val="125000"/>
              </a:lnSpc>
              <a:buNone/>
            </a:pPr>
            <a:r>
              <a:rPr lang="en-US" sz="1750" dirty="0">
                <a:solidFill>
                  <a:srgbClr val="D8D6CF"/>
                </a:solidFill>
                <a:latin typeface="+mn-lt" pitchFamily="34" charset="0"/>
                <a:ea typeface="+mn-lt" pitchFamily="34" charset="-122"/>
                <a:cs typeface="+mn-lt" pitchFamily="34" charset="-120"/>
              </a:rPr>
              <a:t> to certify that the costs fit within public budgets; if it does not rule in time, the certification counts as positive. If the certification is negative, negotiations reopen.</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TWO DIFFERENT ARANS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ARAN Cucine</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IS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 kitchen-furniture brand</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SCOPE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 private company</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ARAN, the agency</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IS</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 public bargaining agency</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SCOPE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Public administrations</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This Recap is about the public agency, not the kitchen brand.</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FOR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Does ARAN alone decide how much public employees' pay goes up?</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Yes, it decides everything on its own</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No, it negotiates within limits set by sector committees</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The President of the Republic decides</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READ MORE</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Read the full Recap on Recaplica </a:t>
            </a:r>
            <a:pPr indent="0" marL="0">
              <a:buNone/>
            </a:pPr>
            <a:r>
              <a:rPr lang="en-US" sz="1700" b="1" dirty="0">
                <a:solidFill>
                  <a:schemeClr val="bg1"/>
                </a:solidFill>
                <a:latin typeface="+mn-lt" pitchFamily="34" charset="0"/>
                <a:ea typeface="+mn-lt" pitchFamily="34" charset="-122"/>
                <a:cs typeface="+mn-lt" pitchFamily="34" charset="-120"/>
              </a:rPr>
              <a:t>recaplica.com/en/civics/aran-italian-public-sector-contracts/</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ARAN · Gazzetta Ufficiale, Legislative Decree 165/2001</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ARAN, Italy's public-sector collective bargaining agency — Recap</dc:title>
  <dc:subject>PptxGenJS Presentation</dc:subject>
  <dc:creator>Recaplica</dc:creator>
  <cp:lastModifiedBy>Recaplica</cp:lastModifiedBy>
  <cp:revision>1</cp:revision>
  <dcterms:created xsi:type="dcterms:W3CDTF">2026-09-29T03:22:12Z</dcterms:created>
  <dcterms:modified xsi:type="dcterms:W3CDTF">2026-09-29T03:22:12Z</dcterms:modified>
</cp:coreProperties>
</file>